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1464" y="4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D2FBD-03B9-8B46-9FD3-ACED72CD215A}" type="datetimeFigureOut">
              <a:rPr lang="nl-NL" smtClean="0"/>
              <a:t>18-12-14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2B108-96F4-A54C-8E21-DD95297389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32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2B108-96F4-A54C-8E21-DD952973897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84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0C65-4FA2-8248-9CCD-EEF9E8D58E22}" type="datetimeFigureOut">
              <a:rPr lang="nl-NL" smtClean="0"/>
              <a:t>18-12-14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A13-6323-F948-98BE-00503B0DC0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08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0C65-4FA2-8248-9CCD-EEF9E8D58E22}" type="datetimeFigureOut">
              <a:rPr lang="nl-NL" smtClean="0"/>
              <a:t>18-12-14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A13-6323-F948-98BE-00503B0DC0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81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0C65-4FA2-8248-9CCD-EEF9E8D58E22}" type="datetimeFigureOut">
              <a:rPr lang="nl-NL" smtClean="0"/>
              <a:t>18-12-14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A13-6323-F948-98BE-00503B0DC0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46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0C65-4FA2-8248-9CCD-EEF9E8D58E22}" type="datetimeFigureOut">
              <a:rPr lang="nl-NL" smtClean="0"/>
              <a:t>18-12-14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A13-6323-F948-98BE-00503B0DC0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6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0C65-4FA2-8248-9CCD-EEF9E8D58E22}" type="datetimeFigureOut">
              <a:rPr lang="nl-NL" smtClean="0"/>
              <a:t>18-12-14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A13-6323-F948-98BE-00503B0DC0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0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0C65-4FA2-8248-9CCD-EEF9E8D58E22}" type="datetimeFigureOut">
              <a:rPr lang="nl-NL" smtClean="0"/>
              <a:t>18-12-14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A13-6323-F948-98BE-00503B0DC0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77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0C65-4FA2-8248-9CCD-EEF9E8D58E22}" type="datetimeFigureOut">
              <a:rPr lang="nl-NL" smtClean="0"/>
              <a:t>18-12-14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A13-6323-F948-98BE-00503B0DC0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35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0C65-4FA2-8248-9CCD-EEF9E8D58E22}" type="datetimeFigureOut">
              <a:rPr lang="nl-NL" smtClean="0"/>
              <a:t>18-12-14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A13-6323-F948-98BE-00503B0DC0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04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0C65-4FA2-8248-9CCD-EEF9E8D58E22}" type="datetimeFigureOut">
              <a:rPr lang="nl-NL" smtClean="0"/>
              <a:t>18-12-14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A13-6323-F948-98BE-00503B0DC0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03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0C65-4FA2-8248-9CCD-EEF9E8D58E22}" type="datetimeFigureOut">
              <a:rPr lang="nl-NL" smtClean="0"/>
              <a:t>18-12-14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A13-6323-F948-98BE-00503B0DC0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67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0C65-4FA2-8248-9CCD-EEF9E8D58E22}" type="datetimeFigureOut">
              <a:rPr lang="nl-NL" smtClean="0"/>
              <a:t>18-12-14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4A13-6323-F948-98BE-00503B0DC0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41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0C65-4FA2-8248-9CCD-EEF9E8D58E22}" type="datetimeFigureOut">
              <a:rPr lang="nl-NL" smtClean="0"/>
              <a:t>18-12-14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84A13-6323-F948-98BE-00503B0DC0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52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g"/><Relationship Id="rId5" Type="http://schemas.openxmlformats.org/officeDocument/2006/relationships/package" Target="../embeddings/Microsoft_Word-document1.docx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 amt="3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028700" y="5437231"/>
            <a:ext cx="4800600" cy="233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 Narrow"/>
                <a:cs typeface="Arial Narrow"/>
              </a:rPr>
              <a:t>Migration and Integration in the </a:t>
            </a:r>
            <a:r>
              <a:rPr lang="en-US" sz="2800" b="1" dirty="0">
                <a:solidFill>
                  <a:schemeClr val="tx1"/>
                </a:solidFill>
                <a:latin typeface="Arial Narrow"/>
                <a:cs typeface="Arial Narrow"/>
              </a:rPr>
              <a:t>European Metropolis</a:t>
            </a:r>
            <a:r>
              <a:rPr lang="en-GB" sz="2800" b="1" dirty="0" smtClean="0">
                <a:solidFill>
                  <a:schemeClr val="tx1"/>
                </a:solidFill>
                <a:effectLst/>
                <a:latin typeface="Arial Narrow"/>
                <a:cs typeface="Arial Narrow"/>
              </a:rPr>
              <a:t> </a:t>
            </a:r>
            <a:endParaRPr lang="nl-NL" sz="2800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903145"/>
              </p:ext>
            </p:extLst>
          </p:nvPr>
        </p:nvGraphicFramePr>
        <p:xfrm>
          <a:off x="678" y="0"/>
          <a:ext cx="685732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5" imgW="6629400" imgH="444500" progId="Word.Document.12">
                  <p:embed/>
                </p:oleObj>
              </mc:Choice>
              <mc:Fallback>
                <p:oleObj name="Document" r:id="rId5" imgW="66294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>
                        <a:alphaModFix amt="52000"/>
                      </a:blip>
                      <a:stretch>
                        <a:fillRect/>
                      </a:stretch>
                    </p:blipFill>
                    <p:spPr>
                      <a:xfrm>
                        <a:off x="678" y="0"/>
                        <a:ext cx="6857322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447533" y="6826907"/>
            <a:ext cx="6023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 Narrow"/>
                <a:cs typeface="Arial Narrow"/>
              </a:rPr>
              <a:t>Science, Policy &amp; Society Seminar</a:t>
            </a:r>
          </a:p>
          <a:p>
            <a:pPr algn="ctr"/>
            <a:r>
              <a:rPr lang="en-GB" dirty="0" smtClean="0">
                <a:latin typeface="Arial Narrow"/>
                <a:cs typeface="Arial Narrow"/>
              </a:rPr>
              <a:t>Brussels </a:t>
            </a:r>
            <a:r>
              <a:rPr lang="en-GB" dirty="0">
                <a:latin typeface="Arial Narrow"/>
                <a:cs typeface="Arial Narrow"/>
              </a:rPr>
              <a:t>| 18 December 2014</a:t>
            </a:r>
          </a:p>
          <a:p>
            <a:pPr algn="ctr"/>
            <a:r>
              <a:rPr lang="en-GB" dirty="0">
                <a:latin typeface="Arial Narrow"/>
                <a:cs typeface="Arial Narrow"/>
              </a:rPr>
              <a:t>Greater Birmingham West Midlands Brussels Office | Avenue </a:t>
            </a:r>
            <a:r>
              <a:rPr lang="en-GB" dirty="0" err="1">
                <a:latin typeface="Arial Narrow"/>
                <a:cs typeface="Arial Narrow"/>
              </a:rPr>
              <a:t>d'Auderghem</a:t>
            </a:r>
            <a:r>
              <a:rPr lang="en-GB" dirty="0">
                <a:latin typeface="Arial Narrow"/>
                <a:cs typeface="Arial Narrow"/>
              </a:rPr>
              <a:t> 22-</a:t>
            </a:r>
            <a:r>
              <a:rPr lang="en-GB" dirty="0" smtClean="0">
                <a:latin typeface="Arial Narrow"/>
                <a:cs typeface="Arial Narrow"/>
              </a:rPr>
              <a:t>28</a:t>
            </a:r>
            <a:endParaRPr lang="en-GB" dirty="0">
              <a:latin typeface="Arial Narrow"/>
              <a:cs typeface="Arial Narrow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-630524" y="8760503"/>
            <a:ext cx="81256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200" b="1" dirty="0" smtClean="0">
                <a:latin typeface="Arial Narrow"/>
                <a:cs typeface="Arial Narrow"/>
              </a:rPr>
              <a:t>Free </a:t>
            </a:r>
            <a:r>
              <a:rPr lang="nl-NL" sz="1200" b="1" dirty="0" err="1" smtClean="0">
                <a:latin typeface="Arial Narrow"/>
                <a:cs typeface="Arial Narrow"/>
              </a:rPr>
              <a:t>admission</a:t>
            </a:r>
            <a:r>
              <a:rPr lang="nl-NL" sz="1200" b="1" dirty="0" smtClean="0">
                <a:latin typeface="Arial Narrow"/>
                <a:cs typeface="Arial Narrow"/>
              </a:rPr>
              <a:t> | Information &amp; </a:t>
            </a:r>
            <a:r>
              <a:rPr lang="nl-NL" sz="1200" b="1" dirty="0" err="1" smtClean="0">
                <a:latin typeface="Arial Narrow"/>
                <a:cs typeface="Arial Narrow"/>
              </a:rPr>
              <a:t>Registration</a:t>
            </a:r>
            <a:r>
              <a:rPr lang="nl-NL" sz="1200" b="1" dirty="0">
                <a:latin typeface="Arial Narrow"/>
                <a:cs typeface="Arial Narrow"/>
              </a:rPr>
              <a:t>: brusselsevent2014@gmail.com </a:t>
            </a:r>
            <a:r>
              <a:rPr lang="nl-NL" sz="1200" b="1" dirty="0" smtClean="0">
                <a:latin typeface="Arial Narrow"/>
                <a:cs typeface="Arial Narrow"/>
              </a:rPr>
              <a:t>| </a:t>
            </a:r>
            <a:r>
              <a:rPr lang="nl-NL" sz="1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canourcitiessurvive.weebly.com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7">
            <a:alphaModFix amt="65000"/>
          </a:blip>
          <a:srcRect l="1940" t="3289" r="4974" b="15188"/>
          <a:stretch/>
        </p:blipFill>
        <p:spPr>
          <a:xfrm>
            <a:off x="281066" y="942509"/>
            <a:ext cx="6383811" cy="421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hthoek 14"/>
          <p:cNvSpPr/>
          <p:nvPr/>
        </p:nvSpPr>
        <p:spPr>
          <a:xfrm>
            <a:off x="5471153" y="1727135"/>
            <a:ext cx="928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-120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/>
                <a:cs typeface="Arial Narrow"/>
              </a:rPr>
              <a:t>2.0</a:t>
            </a:r>
            <a:endParaRPr lang="nl-NL" sz="5400" b="1" cap="none" spc="-120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2481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42900" y="0"/>
            <a:ext cx="6172200" cy="60346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/>
              <a:t>Can our cities survive 2.0? Migration and integration in the European metropolis</a:t>
            </a:r>
            <a:endParaRPr lang="nl-NL" sz="1600" dirty="0"/>
          </a:p>
          <a:p>
            <a:pPr marL="0" indent="0" algn="ctr">
              <a:buNone/>
            </a:pPr>
            <a:r>
              <a:rPr lang="en-GB" sz="1600" dirty="0"/>
              <a:t> </a:t>
            </a:r>
            <a:endParaRPr lang="nl-NL" sz="1600" dirty="0"/>
          </a:p>
          <a:p>
            <a:pPr marL="0" indent="0" algn="ctr">
              <a:buNone/>
            </a:pPr>
            <a:r>
              <a:rPr lang="en-GB" sz="1200" dirty="0"/>
              <a:t>Brussels | 18 December 2014</a:t>
            </a:r>
            <a:endParaRPr lang="nl-NL" sz="1200" dirty="0"/>
          </a:p>
          <a:p>
            <a:pPr marL="0" indent="0" algn="ctr">
              <a:buNone/>
            </a:pPr>
            <a:r>
              <a:rPr lang="en-GB" sz="1200" dirty="0"/>
              <a:t>Greater Birmingham West Midlands Brussels Office | Avenue </a:t>
            </a:r>
            <a:r>
              <a:rPr lang="en-GB" sz="1200" dirty="0" err="1"/>
              <a:t>d'Auderghem</a:t>
            </a:r>
            <a:r>
              <a:rPr lang="en-GB" sz="1200" dirty="0"/>
              <a:t> 22-28</a:t>
            </a:r>
            <a:endParaRPr lang="nl-NL" sz="1200" dirty="0"/>
          </a:p>
          <a:p>
            <a:pPr marL="0" indent="0">
              <a:buNone/>
            </a:pPr>
            <a:r>
              <a:rPr lang="en-US" sz="1600" b="1" dirty="0"/>
              <a:t> </a:t>
            </a:r>
            <a:endParaRPr lang="nl-NL" sz="1600" dirty="0"/>
          </a:p>
          <a:p>
            <a:pPr marL="0" indent="0">
              <a:buNone/>
            </a:pPr>
            <a:r>
              <a:rPr lang="en-US" sz="1600" b="1" dirty="0" err="1" smtClean="0"/>
              <a:t>Programme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11.00 - 11.15     Introduction by Stefan Couperus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11.15 - 12.30    Keynote address 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nl-NL" sz="1600" dirty="0"/>
          </a:p>
          <a:p>
            <a:pPr marL="0" lvl="0" indent="0">
              <a:buNone/>
            </a:pPr>
            <a:r>
              <a:rPr lang="en-US" sz="1600" b="1" dirty="0"/>
              <a:t>Mustafa </a:t>
            </a:r>
            <a:r>
              <a:rPr lang="en-US" sz="1600" b="1" dirty="0" err="1"/>
              <a:t>Dikeç</a:t>
            </a:r>
            <a:r>
              <a:rPr lang="en-US" sz="1600" dirty="0"/>
              <a:t>, Professor of Human Geography at </a:t>
            </a:r>
            <a:r>
              <a:rPr lang="en-US" sz="1600" dirty="0" err="1"/>
              <a:t>Institut</a:t>
            </a:r>
            <a:r>
              <a:rPr lang="en-US" sz="1600" dirty="0"/>
              <a:t> </a:t>
            </a:r>
            <a:r>
              <a:rPr lang="en-US" sz="1600" dirty="0" err="1"/>
              <a:t>français</a:t>
            </a:r>
            <a:r>
              <a:rPr lang="en-US" sz="1600" dirty="0"/>
              <a:t> </a:t>
            </a:r>
            <a:r>
              <a:rPr lang="en-US" sz="1600" dirty="0" err="1"/>
              <a:t>d'urbanisme</a:t>
            </a:r>
            <a:r>
              <a:rPr lang="en-US" sz="1600" dirty="0"/>
              <a:t> (IFU)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12.30 - 13.30    Lunch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13.30 - 14.30    Panel I: Diversity and Democracy (chaired by Harm </a:t>
            </a:r>
            <a:r>
              <a:rPr lang="en-US" sz="1600" dirty="0" err="1"/>
              <a:t>Kaal</a:t>
            </a:r>
            <a:r>
              <a:rPr lang="en-US" sz="1600" dirty="0"/>
              <a:t>)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nl-NL" sz="1600" dirty="0"/>
          </a:p>
          <a:p>
            <a:pPr marL="0" lvl="0" indent="0">
              <a:buNone/>
            </a:pPr>
            <a:r>
              <a:rPr lang="en-US" sz="1600" b="1" dirty="0"/>
              <a:t>Ana </a:t>
            </a:r>
            <a:r>
              <a:rPr lang="en-US" sz="1600" b="1" dirty="0" err="1"/>
              <a:t>Feder</a:t>
            </a:r>
            <a:r>
              <a:rPr lang="en-US" sz="1600" dirty="0"/>
              <a:t>, Policy Advisor at </a:t>
            </a:r>
            <a:r>
              <a:rPr lang="en-US" sz="1600" dirty="0" err="1"/>
              <a:t>Eurocities</a:t>
            </a:r>
            <a:endParaRPr lang="nl-NL" sz="1600" dirty="0"/>
          </a:p>
          <a:p>
            <a:pPr marL="0" lvl="0" indent="0">
              <a:buNone/>
            </a:pPr>
            <a:r>
              <a:rPr lang="en-US" sz="1600" b="1" dirty="0" err="1"/>
              <a:t>Mashuq</a:t>
            </a:r>
            <a:r>
              <a:rPr lang="en-US" sz="1600" b="1" dirty="0"/>
              <a:t> Ally</a:t>
            </a:r>
            <a:r>
              <a:rPr lang="en-US" sz="1600" dirty="0"/>
              <a:t>, Head of Equalities and Social Cohesion at Birmingham City Council   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14.30 - 15.00    Tea break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15.00 - 16.00    Panel II: Migration and Employment (chaired by </a:t>
            </a:r>
            <a:r>
              <a:rPr lang="en-US" sz="1600" dirty="0" err="1"/>
              <a:t>Jelle</a:t>
            </a:r>
            <a:r>
              <a:rPr lang="en-US" sz="1600" dirty="0"/>
              <a:t> van </a:t>
            </a:r>
            <a:r>
              <a:rPr lang="en-US" sz="1600" dirty="0" err="1"/>
              <a:t>Lottum</a:t>
            </a:r>
            <a:r>
              <a:rPr lang="en-US" sz="1600" dirty="0"/>
              <a:t>)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nl-NL" sz="1600" dirty="0"/>
          </a:p>
          <a:p>
            <a:pPr marL="0" lvl="0" indent="0">
              <a:buNone/>
            </a:pPr>
            <a:r>
              <a:rPr lang="en-US" sz="1600" b="1" dirty="0"/>
              <a:t>Claire </a:t>
            </a:r>
            <a:r>
              <a:rPr lang="en-US" sz="1600" b="1" dirty="0" err="1"/>
              <a:t>Dhéret</a:t>
            </a:r>
            <a:r>
              <a:rPr lang="en-US" sz="1600" dirty="0"/>
              <a:t>, Senior Policy Analyst at European Policy Centre</a:t>
            </a:r>
            <a:endParaRPr lang="nl-NL" sz="1600" dirty="0"/>
          </a:p>
          <a:p>
            <a:pPr marL="0" lvl="0" indent="0">
              <a:buNone/>
            </a:pPr>
            <a:r>
              <a:rPr lang="en-US" sz="1600" b="1" dirty="0" err="1"/>
              <a:t>Hakan</a:t>
            </a:r>
            <a:r>
              <a:rPr lang="en-US" sz="1600" b="1" dirty="0"/>
              <a:t> </a:t>
            </a:r>
            <a:r>
              <a:rPr lang="en-US" sz="1600" b="1" dirty="0" err="1"/>
              <a:t>Forsell</a:t>
            </a:r>
            <a:r>
              <a:rPr lang="en-US" sz="1600" dirty="0"/>
              <a:t>, Urban Historian at Stockholm University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16.00 </a:t>
            </a:r>
            <a:r>
              <a:rPr lang="en-US" sz="1600" dirty="0" smtClean="0"/>
              <a:t>– 17.30</a:t>
            </a:r>
            <a:r>
              <a:rPr lang="en-US" sz="1600" dirty="0"/>
              <a:t>	Wrap </a:t>
            </a:r>
            <a:r>
              <a:rPr lang="en-US" sz="1600" dirty="0" smtClean="0"/>
              <a:t>up and drinks</a:t>
            </a:r>
            <a:endParaRPr lang="nl-NL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25393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57</Words>
  <Application>Microsoft Macintosh PowerPoint</Application>
  <PresentationFormat>Diavoorstelling (4:3)</PresentationFormat>
  <Paragraphs>36</Paragraphs>
  <Slides>2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4" baseType="lpstr">
      <vt:lpstr>Office-thema</vt:lpstr>
      <vt:lpstr>Document</vt:lpstr>
      <vt:lpstr>PowerPoint-presentatie</vt:lpstr>
      <vt:lpstr>PowerPoint-presentatie</vt:lpstr>
    </vt:vector>
  </TitlesOfParts>
  <Company>Radboud Universiteit Nijmegen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our cities survive 2.0?</dc:title>
  <dc:creator>Harm Kaal</dc:creator>
  <cp:lastModifiedBy>Stefan Couperus</cp:lastModifiedBy>
  <cp:revision>17</cp:revision>
  <dcterms:created xsi:type="dcterms:W3CDTF">2014-10-12T10:20:08Z</dcterms:created>
  <dcterms:modified xsi:type="dcterms:W3CDTF">2014-12-18T09:24:08Z</dcterms:modified>
</cp:coreProperties>
</file>