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6" r:id="rId4"/>
    <p:sldId id="258" r:id="rId5"/>
    <p:sldId id="263" r:id="rId6"/>
    <p:sldId id="264" r:id="rId7"/>
    <p:sldId id="265" r:id="rId8"/>
    <p:sldId id="259" r:id="rId9"/>
    <p:sldId id="260" r:id="rId10"/>
    <p:sldId id="261" r:id="rId11"/>
    <p:sldId id="262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41577-E819-E14A-98C3-D9F521B67D19}" type="datetimeFigureOut">
              <a:rPr lang="sv-SE" smtClean="0"/>
              <a:t>17-12-14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3187D-7F56-D847-87B9-20424C02FCA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46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9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9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89"/>
            <a:ext cx="3566160" cy="562749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1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3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30" y="505649"/>
            <a:ext cx="3850925" cy="5516275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1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9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9" y="3682580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7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31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3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3"/>
            <a:ext cx="731520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4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1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9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ovanför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3"/>
            <a:ext cx="7315200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3" y="304999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81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7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4" y="450851"/>
            <a:ext cx="846083" cy="5357812"/>
          </a:xfrm>
        </p:spPr>
        <p:txBody>
          <a:bodyPr vert="eaVert" anchor="t" anchorCtr="0"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 med vattenstämpe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sv-SE" smtClean="0"/>
              <a:t>Klicka här för att ändra format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7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1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1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3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1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vattenstämpe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5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9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 med bild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1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4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9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sv-SE" smtClean="0"/>
              <a:t>Dra bilden till platshållaren eller klicka på ikonen för att lägga till den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7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7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6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7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6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1" y="1897041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2" y="1897041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41" y="1897041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2" y="1897041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nehållsdelar, över-/neder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2" y="503237"/>
            <a:ext cx="7313613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2" y="1735138"/>
            <a:ext cx="7313613" cy="405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2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17-12-14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9" y="6305798"/>
            <a:ext cx="3717967" cy="2592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Migration and Integration in the </a:t>
            </a:r>
            <a:r>
              <a:rPr lang="sv-SE" dirty="0" err="1" smtClean="0"/>
              <a:t>European</a:t>
            </a:r>
            <a:r>
              <a:rPr lang="sv-SE" dirty="0" smtClean="0"/>
              <a:t> Metropolis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Reflections</a:t>
            </a:r>
            <a:r>
              <a:rPr lang="sv-SE" dirty="0" smtClean="0"/>
              <a:t> on the Case </a:t>
            </a:r>
            <a:r>
              <a:rPr lang="sv-SE" dirty="0" err="1" smtClean="0"/>
              <a:t>of</a:t>
            </a:r>
            <a:r>
              <a:rPr lang="sv-SE" dirty="0" smtClean="0"/>
              <a:t> Sweden </a:t>
            </a:r>
            <a:r>
              <a:rPr lang="sv-SE" dirty="0" err="1" smtClean="0"/>
              <a:t>after</a:t>
            </a:r>
            <a:r>
              <a:rPr lang="sv-SE" dirty="0" smtClean="0"/>
              <a:t> 1945.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511300" y="736600"/>
            <a:ext cx="2582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Håkan Forsell</a:t>
            </a:r>
          </a:p>
          <a:p>
            <a:r>
              <a:rPr lang="sv-SE" dirty="0" smtClean="0"/>
              <a:t>Stockholm University</a:t>
            </a:r>
          </a:p>
          <a:p>
            <a:r>
              <a:rPr lang="sv-SE" dirty="0" err="1" smtClean="0"/>
              <a:t>Institute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Urban </a:t>
            </a:r>
            <a:r>
              <a:rPr lang="sv-SE" dirty="0" err="1" smtClean="0"/>
              <a:t>History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6433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2" y="2547937"/>
            <a:ext cx="7313613" cy="868363"/>
          </a:xfrm>
        </p:spPr>
        <p:txBody>
          <a:bodyPr/>
          <a:lstStyle/>
          <a:p>
            <a:r>
              <a:rPr lang="sv-SE" dirty="0" err="1"/>
              <a:t>Consequences</a:t>
            </a:r>
            <a:r>
              <a:rPr lang="sv-SE" dirty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against</a:t>
            </a:r>
            <a:r>
              <a:rPr lang="sv-SE" dirty="0" smtClean="0"/>
              <a:t> the </a:t>
            </a:r>
            <a:r>
              <a:rPr lang="sv-SE" dirty="0" err="1" smtClean="0"/>
              <a:t>backdrop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current</a:t>
            </a:r>
            <a:r>
              <a:rPr lang="sv-SE" dirty="0" smtClean="0"/>
              <a:t> policy.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7385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sv-SE" dirty="0" err="1" smtClean="0"/>
              <a:t>Since</a:t>
            </a:r>
            <a:r>
              <a:rPr lang="sv-SE" dirty="0" smtClean="0"/>
              <a:t> the 1980s a negative trend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smtClean="0"/>
              <a:t>immigrant integration </a:t>
            </a:r>
            <a:r>
              <a:rPr lang="sv-SE" dirty="0"/>
              <a:t>in the </a:t>
            </a:r>
            <a:r>
              <a:rPr lang="sv-SE" dirty="0" err="1"/>
              <a:t>labour</a:t>
            </a:r>
            <a:r>
              <a:rPr lang="sv-SE" dirty="0"/>
              <a:t> market (pre-</a:t>
            </a:r>
            <a:r>
              <a:rPr lang="sv-SE" dirty="0" err="1"/>
              <a:t>retirement</a:t>
            </a:r>
            <a:r>
              <a:rPr lang="sv-SE" dirty="0"/>
              <a:t>, </a:t>
            </a:r>
            <a:r>
              <a:rPr lang="sv-SE" dirty="0" err="1"/>
              <a:t>recurrent</a:t>
            </a:r>
            <a:r>
              <a:rPr lang="sv-SE" dirty="0"/>
              <a:t> </a:t>
            </a:r>
            <a:r>
              <a:rPr lang="sv-SE" dirty="0" err="1"/>
              <a:t>unemployment</a:t>
            </a:r>
            <a:r>
              <a:rPr lang="sv-SE" dirty="0"/>
              <a:t> periods </a:t>
            </a:r>
            <a:r>
              <a:rPr lang="sv-SE" dirty="0" err="1"/>
              <a:t>also</a:t>
            </a:r>
            <a:r>
              <a:rPr lang="sv-SE" dirty="0"/>
              <a:t> </a:t>
            </a:r>
            <a:r>
              <a:rPr lang="sv-SE" dirty="0" err="1"/>
              <a:t>after</a:t>
            </a:r>
            <a:r>
              <a:rPr lang="sv-SE" dirty="0"/>
              <a:t> 10 </a:t>
            </a:r>
            <a:r>
              <a:rPr lang="sv-SE" dirty="0" err="1"/>
              <a:t>years</a:t>
            </a:r>
            <a:r>
              <a:rPr lang="sv-SE" dirty="0"/>
              <a:t> </a:t>
            </a:r>
            <a:r>
              <a:rPr lang="sv-SE" dirty="0" err="1"/>
              <a:t>residence</a:t>
            </a:r>
            <a:r>
              <a:rPr lang="sv-SE" dirty="0"/>
              <a:t> in the country.</a:t>
            </a:r>
            <a:r>
              <a:rPr lang="sv-SE" dirty="0" smtClean="0"/>
              <a:t>)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sv-SE" dirty="0" smtClean="0"/>
              <a:t>The new Labour Migration </a:t>
            </a:r>
            <a:r>
              <a:rPr lang="sv-SE" dirty="0" err="1" smtClean="0"/>
              <a:t>model</a:t>
            </a:r>
            <a:r>
              <a:rPr lang="sv-SE" dirty="0" smtClean="0"/>
              <a:t> is </a:t>
            </a:r>
            <a:r>
              <a:rPr lang="sv-SE" dirty="0" err="1" smtClean="0"/>
              <a:t>strongly</a:t>
            </a:r>
            <a:r>
              <a:rPr lang="sv-SE" dirty="0" smtClean="0"/>
              <a:t> </a:t>
            </a:r>
            <a:r>
              <a:rPr lang="sv-SE" dirty="0" err="1" smtClean="0"/>
              <a:t>connected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asylum-seeking</a:t>
            </a:r>
            <a:r>
              <a:rPr lang="sv-SE" dirty="0" smtClean="0"/>
              <a:t> and </a:t>
            </a:r>
            <a:r>
              <a:rPr lang="sv-SE" dirty="0" err="1" smtClean="0"/>
              <a:t>refugees</a:t>
            </a:r>
            <a:r>
              <a:rPr lang="sv-SE" dirty="0" smtClean="0"/>
              <a:t>. </a:t>
            </a:r>
            <a:r>
              <a:rPr lang="sv-SE" dirty="0" err="1" smtClean="0"/>
              <a:t>Almost</a:t>
            </a:r>
            <a:r>
              <a:rPr lang="sv-SE" dirty="0" smtClean="0"/>
              <a:t> 60 %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migrants </a:t>
            </a:r>
            <a:r>
              <a:rPr lang="sv-SE" dirty="0" err="1" smtClean="0"/>
              <a:t>seek</a:t>
            </a:r>
            <a:r>
              <a:rPr lang="sv-SE" dirty="0" smtClean="0"/>
              <a:t> </a:t>
            </a:r>
            <a:r>
              <a:rPr lang="sv-SE" dirty="0" err="1" smtClean="0"/>
              <a:t>asylum</a:t>
            </a:r>
            <a:r>
              <a:rPr lang="sv-SE" dirty="0"/>
              <a:t> </a:t>
            </a:r>
            <a:r>
              <a:rPr lang="sv-SE" dirty="0" err="1" smtClean="0"/>
              <a:t>within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years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residence</a:t>
            </a:r>
            <a:r>
              <a:rPr lang="sv-SE" dirty="0" smtClean="0"/>
              <a:t> in Sweden.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sv-SE" dirty="0" smtClean="0"/>
              <a:t>Extreme </a:t>
            </a:r>
            <a:r>
              <a:rPr lang="sv-SE" dirty="0" err="1" smtClean="0"/>
              <a:t>differences</a:t>
            </a:r>
            <a:r>
              <a:rPr lang="sv-SE" dirty="0" smtClean="0"/>
              <a:t> in </a:t>
            </a:r>
            <a:r>
              <a:rPr lang="sv-SE" dirty="0" err="1" smtClean="0"/>
              <a:t>success</a:t>
            </a:r>
            <a:r>
              <a:rPr lang="sv-SE" dirty="0" smtClean="0"/>
              <a:t> on the </a:t>
            </a:r>
            <a:r>
              <a:rPr lang="sv-SE" dirty="0" err="1" smtClean="0"/>
              <a:t>labour</a:t>
            </a:r>
            <a:r>
              <a:rPr lang="sv-SE" dirty="0" smtClean="0"/>
              <a:t> market </a:t>
            </a:r>
            <a:r>
              <a:rPr lang="sv-SE" dirty="0" err="1" smtClean="0"/>
              <a:t>depending</a:t>
            </a:r>
            <a:r>
              <a:rPr lang="sv-SE" dirty="0" smtClean="0"/>
              <a:t> on </a:t>
            </a:r>
            <a:r>
              <a:rPr lang="sv-SE" dirty="0" err="1" smtClean="0"/>
              <a:t>background</a:t>
            </a:r>
            <a:r>
              <a:rPr lang="sv-SE" dirty="0" smtClean="0"/>
              <a:t>, </a:t>
            </a:r>
            <a:r>
              <a:rPr lang="sv-SE" dirty="0" err="1" smtClean="0"/>
              <a:t>education</a:t>
            </a:r>
            <a:r>
              <a:rPr lang="sv-SE" dirty="0" smtClean="0"/>
              <a:t>, </a:t>
            </a:r>
            <a:r>
              <a:rPr lang="sv-SE" dirty="0" err="1" smtClean="0"/>
              <a:t>place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residence</a:t>
            </a:r>
            <a:r>
              <a:rPr lang="sv-SE" dirty="0" smtClean="0"/>
              <a:t>.</a:t>
            </a:r>
          </a:p>
          <a:p>
            <a:pPr marL="463550" lvl="1" indent="-463550">
              <a:spcBef>
                <a:spcPts val="2000"/>
              </a:spcBef>
              <a:buBlip>
                <a:blip r:embed="rId2"/>
              </a:buBlip>
            </a:pPr>
            <a:r>
              <a:rPr lang="sv-SE" dirty="0" err="1"/>
              <a:t>Demand</a:t>
            </a:r>
            <a:r>
              <a:rPr lang="sv-SE" dirty="0"/>
              <a:t>-driven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migration. A risk </a:t>
            </a:r>
            <a:r>
              <a:rPr lang="sv-SE" dirty="0" err="1"/>
              <a:t>that</a:t>
            </a:r>
            <a:r>
              <a:rPr lang="sv-SE" dirty="0"/>
              <a:t> the </a:t>
            </a:r>
            <a:r>
              <a:rPr lang="sv-SE" dirty="0" err="1"/>
              <a:t>employer</a:t>
            </a:r>
            <a:r>
              <a:rPr lang="sv-SE" dirty="0"/>
              <a:t> </a:t>
            </a:r>
            <a:r>
              <a:rPr lang="sv-SE" dirty="0" err="1"/>
              <a:t>takes</a:t>
            </a:r>
            <a:r>
              <a:rPr lang="sv-SE" dirty="0"/>
              <a:t> </a:t>
            </a:r>
            <a:r>
              <a:rPr lang="sv-SE" dirty="0" err="1"/>
              <a:t>advantage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system and </a:t>
            </a:r>
            <a:r>
              <a:rPr lang="sv-SE" dirty="0" err="1"/>
              <a:t>hires</a:t>
            </a:r>
            <a:r>
              <a:rPr lang="sv-SE" dirty="0"/>
              <a:t> </a:t>
            </a:r>
            <a:r>
              <a:rPr lang="sv-SE" dirty="0" err="1"/>
              <a:t>employees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lower</a:t>
            </a:r>
            <a:r>
              <a:rPr lang="sv-SE" dirty="0"/>
              <a:t> </a:t>
            </a:r>
            <a:r>
              <a:rPr lang="sv-SE" dirty="0" err="1"/>
              <a:t>wages</a:t>
            </a:r>
            <a:r>
              <a:rPr lang="sv-SE" dirty="0"/>
              <a:t> and substandard </a:t>
            </a:r>
            <a:r>
              <a:rPr lang="sv-SE" dirty="0" err="1"/>
              <a:t>working</a:t>
            </a:r>
            <a:r>
              <a:rPr lang="sv-SE" dirty="0"/>
              <a:t> </a:t>
            </a:r>
            <a:r>
              <a:rPr lang="sv-SE" dirty="0" err="1"/>
              <a:t>conditions</a:t>
            </a:r>
            <a:r>
              <a:rPr lang="sv-SE" dirty="0"/>
              <a:t>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9943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Migration and Integration in the </a:t>
            </a:r>
            <a:r>
              <a:rPr lang="sv-SE" dirty="0" err="1" smtClean="0"/>
              <a:t>European</a:t>
            </a:r>
            <a:r>
              <a:rPr lang="sv-SE" dirty="0" smtClean="0"/>
              <a:t> Metropolis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Reflections</a:t>
            </a:r>
            <a:r>
              <a:rPr lang="sv-SE" dirty="0" smtClean="0"/>
              <a:t> on the Case </a:t>
            </a:r>
            <a:r>
              <a:rPr lang="sv-SE" dirty="0" err="1" smtClean="0"/>
              <a:t>of</a:t>
            </a:r>
            <a:r>
              <a:rPr lang="sv-SE" dirty="0" smtClean="0"/>
              <a:t> Sweden </a:t>
            </a:r>
            <a:r>
              <a:rPr lang="sv-SE" dirty="0" err="1" smtClean="0"/>
              <a:t>after</a:t>
            </a:r>
            <a:r>
              <a:rPr lang="sv-SE" dirty="0" smtClean="0"/>
              <a:t> 1945.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511300" y="736600"/>
            <a:ext cx="25827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Håkan Forsell</a:t>
            </a:r>
          </a:p>
          <a:p>
            <a:r>
              <a:rPr lang="sv-SE" dirty="0" smtClean="0"/>
              <a:t>Stockholm University</a:t>
            </a:r>
          </a:p>
          <a:p>
            <a:r>
              <a:rPr lang="sv-SE" dirty="0" err="1" smtClean="0"/>
              <a:t>Institute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Urban </a:t>
            </a:r>
            <a:r>
              <a:rPr lang="sv-SE" dirty="0" err="1" smtClean="0"/>
              <a:t>History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9716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4402" y="2014537"/>
            <a:ext cx="7313613" cy="868363"/>
          </a:xfrm>
        </p:spPr>
        <p:txBody>
          <a:bodyPr/>
          <a:lstStyle/>
          <a:p>
            <a:r>
              <a:rPr lang="sv-SE" dirty="0" err="1" smtClean="0"/>
              <a:t>Historical</a:t>
            </a:r>
            <a:r>
              <a:rPr lang="sv-SE" dirty="0" smtClean="0"/>
              <a:t> </a:t>
            </a:r>
            <a:r>
              <a:rPr lang="sv-SE" dirty="0" err="1" smtClean="0"/>
              <a:t>perspectives</a:t>
            </a:r>
            <a:r>
              <a:rPr lang="sv-SE" dirty="0" smtClean="0"/>
              <a:t> on the </a:t>
            </a:r>
            <a:r>
              <a:rPr lang="sv-SE" dirty="0" err="1" smtClean="0"/>
              <a:t>development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market and migration in Sweden.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0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 smtClean="0"/>
              <a:t>From </a:t>
            </a:r>
            <a:r>
              <a:rPr lang="sv-SE" sz="2800" dirty="0" err="1" smtClean="0"/>
              <a:t>the”</a:t>
            </a:r>
            <a:r>
              <a:rPr lang="sv-SE" sz="2800" dirty="0" err="1"/>
              <a:t>Metropolitan</a:t>
            </a:r>
            <a:r>
              <a:rPr lang="sv-SE" sz="2800" dirty="0"/>
              <a:t> </a:t>
            </a:r>
            <a:r>
              <a:rPr lang="sv-SE" sz="2800" dirty="0" err="1"/>
              <a:t>Investigations</a:t>
            </a:r>
            <a:r>
              <a:rPr lang="sv-SE" sz="2800" dirty="0"/>
              <a:t>” </a:t>
            </a:r>
            <a:r>
              <a:rPr lang="sv-SE" sz="2800" dirty="0" smtClean="0"/>
              <a:t>(1989):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“The </a:t>
            </a:r>
            <a:r>
              <a:rPr lang="en-GB" dirty="0"/>
              <a:t>metropolitan environment offers the base for new social and political conditions through its intensive possibilities of contacts with the surrounding world – new political dividing lines, new value patterns and life-styles, and new modes of participation in the entire country.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</a:t>
            </a:r>
            <a:r>
              <a:rPr lang="en-GB" dirty="0"/>
              <a:t>big city environment has both positive and negative effects for the individual; it can have pitiless social and economic consequences for people lacking resources and competitive education or knowledge, while it can fully deliver to people with resources and professionalism.</a:t>
            </a:r>
            <a:r>
              <a:rPr lang="en-GB" dirty="0" smtClean="0"/>
              <a:t>”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816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4402" y="338138"/>
            <a:ext cx="7313613" cy="59864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b="1" dirty="0" smtClean="0"/>
              <a:t>1945 – post WWII: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	</a:t>
            </a:r>
            <a:endParaRPr lang="sv-SE" dirty="0" smtClean="0"/>
          </a:p>
          <a:p>
            <a:pPr marL="0" indent="0">
              <a:spcBef>
                <a:spcPts val="0"/>
              </a:spcBef>
              <a:buNone/>
            </a:pPr>
            <a:r>
              <a:rPr lang="sv-SE" dirty="0" err="1" smtClean="0"/>
              <a:t>During</a:t>
            </a:r>
            <a:r>
              <a:rPr lang="sv-SE" dirty="0" smtClean="0"/>
              <a:t> and </a:t>
            </a:r>
            <a:r>
              <a:rPr lang="sv-SE" dirty="0" err="1" smtClean="0"/>
              <a:t>after</a:t>
            </a:r>
            <a:r>
              <a:rPr lang="sv-SE" dirty="0" smtClean="0"/>
              <a:t> WWII, </a:t>
            </a:r>
            <a:r>
              <a:rPr lang="sv-SE" dirty="0" err="1" smtClean="0"/>
              <a:t>refugees</a:t>
            </a:r>
            <a:r>
              <a:rPr lang="sv-SE" dirty="0" smtClean="0"/>
              <a:t> </a:t>
            </a:r>
            <a:r>
              <a:rPr lang="sv-SE" dirty="0" err="1" smtClean="0"/>
              <a:t>worked</a:t>
            </a:r>
            <a:r>
              <a:rPr lang="sv-SE" dirty="0" smtClean="0"/>
              <a:t> in </a:t>
            </a:r>
            <a:r>
              <a:rPr lang="sv-SE" dirty="0" err="1" smtClean="0"/>
              <a:t>factories</a:t>
            </a:r>
            <a:r>
              <a:rPr lang="sv-SE" dirty="0" smtClean="0"/>
              <a:t>, </a:t>
            </a:r>
            <a:r>
              <a:rPr lang="sv-SE" dirty="0" err="1" smtClean="0"/>
              <a:t>agriculture</a:t>
            </a:r>
            <a:r>
              <a:rPr lang="sv-SE" dirty="0" smtClean="0"/>
              <a:t>, </a:t>
            </a:r>
            <a:r>
              <a:rPr lang="sv-SE" dirty="0" err="1" smtClean="0"/>
              <a:t>forestry</a:t>
            </a:r>
            <a:r>
              <a:rPr lang="sv-SE" dirty="0" smtClean="0"/>
              <a:t> – </a:t>
            </a:r>
            <a:r>
              <a:rPr lang="sv-SE" dirty="0" err="1" smtClean="0"/>
              <a:t>gradually</a:t>
            </a:r>
            <a:r>
              <a:rPr lang="sv-SE" dirty="0" smtClean="0"/>
              <a:t> on permanent basis. </a:t>
            </a:r>
          </a:p>
          <a:p>
            <a:pPr marL="0" indent="0">
              <a:spcBef>
                <a:spcPts val="0"/>
              </a:spcBef>
              <a:buNone/>
            </a:pPr>
            <a:endParaRPr lang="sv-SE" dirty="0" smtClean="0"/>
          </a:p>
          <a:p>
            <a:pPr>
              <a:spcBef>
                <a:spcPts val="0"/>
              </a:spcBef>
              <a:buFontTx/>
              <a:buChar char="•"/>
            </a:pPr>
            <a:r>
              <a:rPr lang="sv-SE" dirty="0" smtClean="0"/>
              <a:t>1947 The National Board </a:t>
            </a:r>
            <a:r>
              <a:rPr lang="sv-SE" dirty="0" err="1" smtClean="0"/>
              <a:t>of</a:t>
            </a:r>
            <a:r>
              <a:rPr lang="sv-SE" dirty="0" smtClean="0"/>
              <a:t> Labour </a:t>
            </a:r>
            <a:r>
              <a:rPr lang="sv-SE" dirty="0" err="1" smtClean="0"/>
              <a:t>recruited</a:t>
            </a:r>
            <a:r>
              <a:rPr lang="sv-SE" dirty="0" smtClean="0"/>
              <a:t> </a:t>
            </a:r>
            <a:r>
              <a:rPr lang="sv-SE" dirty="0" err="1" smtClean="0"/>
              <a:t>workforce</a:t>
            </a:r>
            <a:r>
              <a:rPr lang="sv-SE" dirty="0" smtClean="0"/>
              <a:t> in Finland, </a:t>
            </a:r>
            <a:r>
              <a:rPr lang="sv-SE" dirty="0" err="1" smtClean="0"/>
              <a:t>Italy</a:t>
            </a:r>
            <a:r>
              <a:rPr lang="sv-SE" dirty="0" smtClean="0"/>
              <a:t>, </a:t>
            </a:r>
            <a:r>
              <a:rPr lang="sv-SE" dirty="0" err="1" smtClean="0"/>
              <a:t>Hungary</a:t>
            </a:r>
            <a:r>
              <a:rPr lang="sv-SE" dirty="0" smtClean="0"/>
              <a:t>, Australia </a:t>
            </a:r>
            <a:r>
              <a:rPr lang="sv-SE" dirty="0" err="1" smtClean="0"/>
              <a:t>due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shortage</a:t>
            </a:r>
            <a:r>
              <a:rPr lang="sv-SE" dirty="0" smtClean="0"/>
              <a:t> in the </a:t>
            </a:r>
            <a:r>
              <a:rPr lang="sv-SE" dirty="0" err="1" smtClean="0"/>
              <a:t>industry</a:t>
            </a:r>
            <a:r>
              <a:rPr lang="sv-SE" dirty="0"/>
              <a:t> </a:t>
            </a:r>
            <a:r>
              <a:rPr lang="sv-SE" dirty="0" smtClean="0"/>
              <a:t>and a </a:t>
            </a:r>
            <a:r>
              <a:rPr lang="sv-SE" dirty="0" err="1" smtClean="0"/>
              <a:t>florishing</a:t>
            </a:r>
            <a:r>
              <a:rPr lang="sv-SE" dirty="0" smtClean="0"/>
              <a:t> export </a:t>
            </a:r>
            <a:r>
              <a:rPr lang="sv-SE" dirty="0" err="1" smtClean="0"/>
              <a:t>industry</a:t>
            </a:r>
            <a:r>
              <a:rPr lang="sv-SE" dirty="0" smtClean="0"/>
              <a:t>.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sv-SE" dirty="0"/>
              <a:t>1954 </a:t>
            </a:r>
            <a:r>
              <a:rPr lang="sv-SE" dirty="0" err="1"/>
              <a:t>Establishment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common Nordic </a:t>
            </a:r>
            <a:r>
              <a:rPr lang="sv-SE" dirty="0" err="1"/>
              <a:t>labour</a:t>
            </a:r>
            <a:r>
              <a:rPr lang="sv-SE" dirty="0"/>
              <a:t> market, </a:t>
            </a:r>
            <a:r>
              <a:rPr lang="sv-SE" dirty="0" err="1"/>
              <a:t>migrating</a:t>
            </a:r>
            <a:r>
              <a:rPr lang="sv-SE" dirty="0"/>
              <a:t> </a:t>
            </a:r>
            <a:r>
              <a:rPr lang="sv-SE" dirty="0" err="1"/>
              <a:t>workers</a:t>
            </a:r>
            <a:r>
              <a:rPr lang="sv-SE" dirty="0"/>
              <a:t> </a:t>
            </a:r>
            <a:r>
              <a:rPr lang="sv-SE" dirty="0" err="1"/>
              <a:t>mainly</a:t>
            </a:r>
            <a:r>
              <a:rPr lang="sv-SE" dirty="0"/>
              <a:t> from Finland; 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sv-SE" dirty="0" smtClean="0"/>
              <a:t>1967 New </a:t>
            </a:r>
            <a:r>
              <a:rPr lang="sv-SE" dirty="0" err="1" smtClean="0"/>
              <a:t>labour</a:t>
            </a:r>
            <a:r>
              <a:rPr lang="sv-SE" dirty="0" smtClean="0"/>
              <a:t> migration </a:t>
            </a:r>
            <a:r>
              <a:rPr lang="sv-SE" dirty="0" err="1" smtClean="0"/>
              <a:t>regulations</a:t>
            </a:r>
            <a:r>
              <a:rPr lang="sv-SE" dirty="0" smtClean="0"/>
              <a:t> </a:t>
            </a:r>
            <a:r>
              <a:rPr lang="sv-SE" dirty="0" err="1" smtClean="0"/>
              <a:t>provided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the </a:t>
            </a:r>
            <a:r>
              <a:rPr lang="sv-SE" dirty="0" err="1" smtClean="0"/>
              <a:t>domestic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be </a:t>
            </a:r>
            <a:r>
              <a:rPr lang="sv-SE" dirty="0" err="1" smtClean="0"/>
              <a:t>utilised</a:t>
            </a:r>
            <a:r>
              <a:rPr lang="sv-SE" dirty="0" smtClean="0"/>
              <a:t> </a:t>
            </a:r>
            <a:r>
              <a:rPr lang="sv-SE" dirty="0" err="1" smtClean="0"/>
              <a:t>before</a:t>
            </a:r>
            <a:r>
              <a:rPr lang="sv-SE" dirty="0" smtClean="0"/>
              <a:t> </a:t>
            </a:r>
            <a:r>
              <a:rPr lang="sv-SE" dirty="0" err="1" smtClean="0"/>
              <a:t>foreign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.</a:t>
            </a:r>
          </a:p>
          <a:p>
            <a:pPr>
              <a:spcBef>
                <a:spcPts val="0"/>
              </a:spcBef>
              <a:buFontTx/>
              <a:buChar char="•"/>
            </a:pPr>
            <a:r>
              <a:rPr lang="sv-SE" dirty="0"/>
              <a:t>1972 - The </a:t>
            </a:r>
            <a:r>
              <a:rPr lang="sv-SE" dirty="0" err="1"/>
              <a:t>Trade</a:t>
            </a:r>
            <a:r>
              <a:rPr lang="sv-SE" dirty="0"/>
              <a:t> Unions </a:t>
            </a:r>
            <a:r>
              <a:rPr lang="sv-SE" dirty="0" err="1"/>
              <a:t>Confederation</a:t>
            </a:r>
            <a:r>
              <a:rPr lang="sv-SE" dirty="0"/>
              <a:t> (LO) </a:t>
            </a:r>
            <a:r>
              <a:rPr lang="sv-SE" dirty="0" err="1"/>
              <a:t>turned</a:t>
            </a:r>
            <a:r>
              <a:rPr lang="sv-SE" dirty="0"/>
              <a:t> down all </a:t>
            </a:r>
            <a:r>
              <a:rPr lang="sv-SE" dirty="0" err="1"/>
              <a:t>applications</a:t>
            </a:r>
            <a:r>
              <a:rPr lang="sv-SE" dirty="0"/>
              <a:t> for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 smtClean="0"/>
              <a:t>permit</a:t>
            </a:r>
            <a:r>
              <a:rPr lang="sv-SE" dirty="0" smtClean="0"/>
              <a:t> from non- Nordic </a:t>
            </a:r>
            <a:r>
              <a:rPr lang="sv-SE" dirty="0" err="1" smtClean="0"/>
              <a:t>countries</a:t>
            </a:r>
            <a:r>
              <a:rPr lang="sv-SE" dirty="0" smtClean="0"/>
              <a:t>.  - </a:t>
            </a:r>
            <a:r>
              <a:rPr lang="sv-SE" dirty="0" err="1" smtClean="0"/>
              <a:t>Only</a:t>
            </a:r>
            <a:r>
              <a:rPr lang="sv-SE" dirty="0" smtClean="0"/>
              <a:t> </a:t>
            </a:r>
            <a:r>
              <a:rPr lang="sv-SE" dirty="0" err="1" smtClean="0"/>
              <a:t>two</a:t>
            </a:r>
            <a:r>
              <a:rPr lang="sv-SE" dirty="0" smtClean="0"/>
              <a:t> </a:t>
            </a:r>
            <a:r>
              <a:rPr lang="sv-SE" dirty="0" err="1" smtClean="0"/>
              <a:t>exceptions</a:t>
            </a:r>
            <a:r>
              <a:rPr lang="sv-SE" dirty="0" smtClean="0"/>
              <a:t>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	</a:t>
            </a:r>
            <a:r>
              <a:rPr lang="sv-SE" dirty="0" smtClean="0"/>
              <a:t>1) short-term </a:t>
            </a:r>
            <a:r>
              <a:rPr lang="sv-SE" dirty="0" err="1" smtClean="0"/>
              <a:t>jobs</a:t>
            </a:r>
            <a:r>
              <a:rPr lang="sv-SE" dirty="0" smtClean="0"/>
              <a:t>, 2) </a:t>
            </a:r>
            <a:r>
              <a:rPr lang="sv-SE" dirty="0" err="1" smtClean="0"/>
              <a:t>high-skilled</a:t>
            </a:r>
            <a:r>
              <a:rPr lang="sv-SE" dirty="0" smtClean="0"/>
              <a:t> </a:t>
            </a:r>
            <a:r>
              <a:rPr lang="sv-SE" dirty="0" err="1" smtClean="0"/>
              <a:t>workers</a:t>
            </a:r>
            <a:r>
              <a:rPr lang="sv-SE" dirty="0" smtClean="0"/>
              <a:t>.</a:t>
            </a:r>
          </a:p>
          <a:p>
            <a:pPr>
              <a:spcBef>
                <a:spcPts val="0"/>
              </a:spcBef>
              <a:buFontTx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6497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2" y="1732865"/>
            <a:ext cx="7618413" cy="4858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early</a:t>
            </a:r>
            <a:r>
              <a:rPr lang="sv-SE" dirty="0" smtClean="0"/>
              <a:t> ”</a:t>
            </a:r>
            <a:r>
              <a:rPr lang="sv-SE" dirty="0" err="1" smtClean="0"/>
              <a:t>working-line</a:t>
            </a:r>
            <a:r>
              <a:rPr lang="sv-SE" dirty="0" smtClean="0"/>
              <a:t>”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migration </a:t>
            </a:r>
            <a:r>
              <a:rPr lang="sv-SE" dirty="0" err="1" smtClean="0"/>
              <a:t>did</a:t>
            </a:r>
            <a:r>
              <a:rPr lang="sv-SE" dirty="0" smtClean="0"/>
              <a:t> not </a:t>
            </a:r>
            <a:r>
              <a:rPr lang="sv-SE" dirty="0" err="1" smtClean="0"/>
              <a:t>take</a:t>
            </a:r>
            <a:r>
              <a:rPr lang="sv-SE" dirty="0" smtClean="0"/>
              <a:t> </a:t>
            </a:r>
            <a:r>
              <a:rPr lang="sv-SE" dirty="0" err="1" smtClean="0"/>
              <a:t>place</a:t>
            </a:r>
            <a:r>
              <a:rPr lang="sv-SE" dirty="0" smtClean="0"/>
              <a:t> in a ”</a:t>
            </a:r>
            <a:r>
              <a:rPr lang="sv-SE" dirty="0" err="1" smtClean="0"/>
              <a:t>big</a:t>
            </a:r>
            <a:r>
              <a:rPr lang="sv-SE" dirty="0" smtClean="0"/>
              <a:t> city”-</a:t>
            </a:r>
            <a:r>
              <a:rPr lang="sv-SE" dirty="0" err="1" smtClean="0"/>
              <a:t>society</a:t>
            </a:r>
            <a:r>
              <a:rPr lang="sv-SE" dirty="0" smtClean="0"/>
              <a:t>, </a:t>
            </a:r>
            <a:r>
              <a:rPr lang="sv-SE" dirty="0" err="1" smtClean="0"/>
              <a:t>but</a:t>
            </a:r>
            <a:r>
              <a:rPr lang="sv-SE" dirty="0" smtClean="0"/>
              <a:t> in small </a:t>
            </a:r>
            <a:r>
              <a:rPr lang="sv-SE" dirty="0" err="1" smtClean="0"/>
              <a:t>industrial</a:t>
            </a:r>
            <a:r>
              <a:rPr lang="sv-SE" dirty="0" smtClean="0"/>
              <a:t> </a:t>
            </a:r>
            <a:r>
              <a:rPr lang="sv-SE" dirty="0" err="1" smtClean="0"/>
              <a:t>towns</a:t>
            </a:r>
            <a:r>
              <a:rPr lang="sv-SE" dirty="0"/>
              <a:t> </a:t>
            </a:r>
            <a:r>
              <a:rPr lang="sv-SE" dirty="0" smtClean="0"/>
              <a:t>and administrative </a:t>
            </a:r>
            <a:r>
              <a:rPr lang="sv-SE" dirty="0" err="1" smtClean="0"/>
              <a:t>centres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Before 1970s: </a:t>
            </a:r>
            <a:r>
              <a:rPr lang="sv-SE" b="1" i="1" dirty="0" smtClean="0"/>
              <a:t>migration and </a:t>
            </a:r>
            <a:r>
              <a:rPr lang="sv-SE" b="1" i="1" dirty="0" err="1" smtClean="0"/>
              <a:t>work</a:t>
            </a:r>
            <a:r>
              <a:rPr lang="sv-SE" b="1" i="1" dirty="0" smtClean="0"/>
              <a:t> (</a:t>
            </a:r>
            <a:r>
              <a:rPr lang="sv-SE" b="1" i="1" dirty="0" err="1" smtClean="0"/>
              <a:t>employment</a:t>
            </a:r>
            <a:r>
              <a:rPr lang="sv-SE" b="1" i="1" dirty="0" smtClean="0"/>
              <a:t>) </a:t>
            </a:r>
            <a:r>
              <a:rPr lang="sv-SE" b="1" i="1" dirty="0" err="1" smtClean="0"/>
              <a:t>were</a:t>
            </a:r>
            <a:r>
              <a:rPr lang="sv-SE" b="1" i="1" dirty="0" smtClean="0"/>
              <a:t> inseparable </a:t>
            </a:r>
            <a:r>
              <a:rPr lang="sv-SE" dirty="0" smtClean="0"/>
              <a:t>– the ”</a:t>
            </a:r>
            <a:r>
              <a:rPr lang="sv-SE" dirty="0" err="1" smtClean="0"/>
              <a:t>working-line</a:t>
            </a:r>
            <a:r>
              <a:rPr lang="sv-SE" dirty="0" smtClean="0"/>
              <a:t>” </a:t>
            </a:r>
            <a:r>
              <a:rPr lang="sv-SE" dirty="0" err="1" smtClean="0"/>
              <a:t>of</a:t>
            </a:r>
            <a:r>
              <a:rPr lang="sv-SE" dirty="0" smtClean="0"/>
              <a:t> integration (”assimilation”) </a:t>
            </a:r>
            <a:r>
              <a:rPr lang="sv-SE" dirty="0" err="1" smtClean="0"/>
              <a:t>was</a:t>
            </a:r>
            <a:r>
              <a:rPr lang="sv-SE" dirty="0" smtClean="0"/>
              <a:t> </a:t>
            </a:r>
            <a:r>
              <a:rPr lang="sv-SE" dirty="0" err="1" smtClean="0"/>
              <a:t>predominant</a:t>
            </a:r>
            <a:r>
              <a:rPr lang="sv-SE" dirty="0" smtClean="0"/>
              <a:t> – the unions, </a:t>
            </a:r>
            <a:r>
              <a:rPr lang="sv-SE" dirty="0" err="1" smtClean="0"/>
              <a:t>companies</a:t>
            </a:r>
            <a:r>
              <a:rPr lang="sv-SE" dirty="0" smtClean="0"/>
              <a:t> and </a:t>
            </a:r>
            <a:r>
              <a:rPr lang="sv-SE" dirty="0" err="1" smtClean="0"/>
              <a:t>municipalities</a:t>
            </a:r>
            <a:r>
              <a:rPr lang="sv-SE" dirty="0" smtClean="0"/>
              <a:t> </a:t>
            </a:r>
            <a:r>
              <a:rPr lang="sv-SE" dirty="0" err="1" smtClean="0"/>
              <a:t>promoted</a:t>
            </a:r>
            <a:r>
              <a:rPr lang="sv-SE" dirty="0" smtClean="0"/>
              <a:t> </a:t>
            </a:r>
            <a:r>
              <a:rPr lang="sv-SE" dirty="0" err="1" smtClean="0"/>
              <a:t>language</a:t>
            </a:r>
            <a:r>
              <a:rPr lang="sv-SE" dirty="0" smtClean="0"/>
              <a:t> </a:t>
            </a:r>
            <a:r>
              <a:rPr lang="sv-SE" dirty="0" err="1" smtClean="0"/>
              <a:t>courses</a:t>
            </a:r>
            <a:r>
              <a:rPr lang="sv-SE" dirty="0" smtClean="0"/>
              <a:t>, associations and </a:t>
            </a:r>
            <a:r>
              <a:rPr lang="sv-SE" dirty="0" err="1" smtClean="0"/>
              <a:t>cultural</a:t>
            </a:r>
            <a:r>
              <a:rPr lang="sv-SE" dirty="0" smtClean="0"/>
              <a:t> </a:t>
            </a:r>
            <a:r>
              <a:rPr lang="sv-SE" dirty="0" err="1" smtClean="0"/>
              <a:t>education</a:t>
            </a:r>
            <a:r>
              <a:rPr lang="sv-SE" dirty="0" smtClean="0"/>
              <a:t> </a:t>
            </a:r>
            <a:r>
              <a:rPr lang="sv-SE" dirty="0" err="1" smtClean="0"/>
              <a:t>amoung</a:t>
            </a:r>
            <a:r>
              <a:rPr lang="sv-SE" dirty="0" smtClean="0"/>
              <a:t> </a:t>
            </a:r>
            <a:r>
              <a:rPr lang="sv-SE" dirty="0" err="1" smtClean="0"/>
              <a:t>labor</a:t>
            </a:r>
            <a:r>
              <a:rPr lang="sv-SE" dirty="0" smtClean="0"/>
              <a:t> migrants.</a:t>
            </a:r>
          </a:p>
          <a:p>
            <a:pPr marL="0" indent="0">
              <a:buNone/>
            </a:pPr>
            <a:r>
              <a:rPr lang="sv-SE" dirty="0" smtClean="0"/>
              <a:t>__________________</a:t>
            </a:r>
          </a:p>
          <a:p>
            <a:pPr marL="0" indent="0">
              <a:buNone/>
            </a:pPr>
            <a:r>
              <a:rPr lang="sv-SE" dirty="0" smtClean="0"/>
              <a:t>The </a:t>
            </a:r>
            <a:r>
              <a:rPr lang="sv-SE" dirty="0" err="1" smtClean="0"/>
              <a:t>downturn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industrial</a:t>
            </a:r>
            <a:r>
              <a:rPr lang="sv-SE" dirty="0" smtClean="0"/>
              <a:t> </a:t>
            </a:r>
            <a:r>
              <a:rPr lang="sv-SE" dirty="0" err="1" smtClean="0"/>
              <a:t>society</a:t>
            </a:r>
            <a:r>
              <a:rPr lang="sv-SE" dirty="0"/>
              <a:t> </a:t>
            </a:r>
            <a:r>
              <a:rPr lang="sv-SE" dirty="0" err="1" smtClean="0"/>
              <a:t>changed</a:t>
            </a:r>
            <a:r>
              <a:rPr lang="sv-SE" dirty="0" smtClean="0"/>
              <a:t> the </a:t>
            </a:r>
            <a:r>
              <a:rPr lang="sv-SE" dirty="0" err="1" smtClean="0"/>
              <a:t>profile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migration policy: from </a:t>
            </a:r>
            <a:r>
              <a:rPr lang="sv-SE" dirty="0" err="1" smtClean="0"/>
              <a:t>wage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refugees</a:t>
            </a:r>
            <a:r>
              <a:rPr lang="sv-SE" dirty="0" smtClean="0"/>
              <a:t>, </a:t>
            </a:r>
            <a:r>
              <a:rPr lang="sv-SE" dirty="0" err="1" smtClean="0"/>
              <a:t>asylum-seekers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family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/>
              <a:t>Labour migration </a:t>
            </a:r>
            <a:r>
              <a:rPr lang="sv-SE" dirty="0" err="1"/>
              <a:t>was</a:t>
            </a:r>
            <a:r>
              <a:rPr lang="sv-SE" dirty="0"/>
              <a:t> </a:t>
            </a:r>
            <a:r>
              <a:rPr lang="sv-SE" dirty="0" err="1"/>
              <a:t>restrained</a:t>
            </a:r>
            <a:r>
              <a:rPr lang="sv-SE" dirty="0"/>
              <a:t> (by the unions) in the 1970s in order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protect</a:t>
            </a:r>
            <a:r>
              <a:rPr lang="sv-SE" dirty="0"/>
              <a:t> national </a:t>
            </a:r>
            <a:r>
              <a:rPr lang="sv-SE" dirty="0" err="1"/>
              <a:t>wages</a:t>
            </a:r>
            <a:r>
              <a:rPr lang="sv-SE" dirty="0"/>
              <a:t> and the social </a:t>
            </a:r>
            <a:r>
              <a:rPr lang="sv-SE" dirty="0" err="1"/>
              <a:t>security</a:t>
            </a:r>
            <a:r>
              <a:rPr lang="sv-SE" dirty="0"/>
              <a:t> system</a:t>
            </a:r>
            <a:r>
              <a:rPr lang="sv-SE" dirty="0" smtClean="0"/>
              <a:t>.</a:t>
            </a:r>
          </a:p>
          <a:p>
            <a:pPr marL="0" indent="0">
              <a:buNone/>
            </a:pPr>
            <a:r>
              <a:rPr lang="sv-SE" dirty="0" smtClean="0"/>
              <a:t>1975-76 -- the </a:t>
            </a:r>
            <a:r>
              <a:rPr lang="sv-SE" dirty="0"/>
              <a:t>”</a:t>
            </a:r>
            <a:r>
              <a:rPr lang="sv-SE" dirty="0" err="1"/>
              <a:t>multicultural</a:t>
            </a:r>
            <a:r>
              <a:rPr lang="sv-SE" dirty="0"/>
              <a:t>” </a:t>
            </a:r>
            <a:r>
              <a:rPr lang="sv-SE" dirty="0" err="1"/>
              <a:t>turn</a:t>
            </a:r>
            <a:r>
              <a:rPr lang="sv-SE" dirty="0"/>
              <a:t> in Swedish migration </a:t>
            </a:r>
            <a:r>
              <a:rPr lang="sv-SE" dirty="0" err="1" smtClean="0"/>
              <a:t>politics</a:t>
            </a:r>
            <a:r>
              <a:rPr lang="sv-SE" dirty="0" smtClean="0"/>
              <a:t>, integration </a:t>
            </a:r>
            <a:r>
              <a:rPr lang="sv-SE" dirty="0" err="1" smtClean="0"/>
              <a:t>through</a:t>
            </a:r>
            <a:r>
              <a:rPr lang="sv-SE" dirty="0" smtClean="0"/>
              <a:t> social and </a:t>
            </a:r>
            <a:r>
              <a:rPr lang="sv-SE" dirty="0" err="1" smtClean="0"/>
              <a:t>political</a:t>
            </a:r>
            <a:r>
              <a:rPr lang="sv-SE" dirty="0" smtClean="0"/>
              <a:t> </a:t>
            </a:r>
            <a:r>
              <a:rPr lang="sv-SE" dirty="0" err="1" smtClean="0"/>
              <a:t>citizenship</a:t>
            </a:r>
            <a:r>
              <a:rPr lang="sv-SE" dirty="0" smtClean="0"/>
              <a:t>;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079500" y="629335"/>
            <a:ext cx="6884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600" dirty="0" smtClean="0"/>
              <a:t>The End </a:t>
            </a:r>
            <a:r>
              <a:rPr lang="sv-SE" sz="3600" dirty="0" err="1" smtClean="0"/>
              <a:t>of</a:t>
            </a:r>
            <a:r>
              <a:rPr lang="sv-SE" sz="3600" dirty="0" smtClean="0"/>
              <a:t> the </a:t>
            </a:r>
            <a:r>
              <a:rPr lang="sv-SE" sz="3600" dirty="0" err="1" smtClean="0"/>
              <a:t>Early</a:t>
            </a:r>
            <a:r>
              <a:rPr lang="sv-SE" sz="3600" dirty="0" smtClean="0"/>
              <a:t> ”</a:t>
            </a:r>
            <a:r>
              <a:rPr lang="sv-SE" sz="3600" dirty="0" err="1" smtClean="0"/>
              <a:t>Working-line</a:t>
            </a:r>
            <a:r>
              <a:rPr lang="sv-SE" sz="3600" dirty="0" smtClean="0"/>
              <a:t>”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33296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Mid-1980s </a:t>
            </a:r>
            <a:r>
              <a:rPr lang="sv-SE" sz="3600" dirty="0" err="1" smtClean="0"/>
              <a:t>to</a:t>
            </a:r>
            <a:r>
              <a:rPr lang="sv-SE" sz="3600" dirty="0" smtClean="0"/>
              <a:t> mid-1990s – the Turning </a:t>
            </a:r>
            <a:r>
              <a:rPr lang="sv-SE" sz="3600" dirty="0" err="1" smtClean="0"/>
              <a:t>Decade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sv-SE" dirty="0" err="1" smtClean="0"/>
              <a:t>Increasing</a:t>
            </a:r>
            <a:r>
              <a:rPr lang="sv-SE" dirty="0" smtClean="0"/>
              <a:t> </a:t>
            </a:r>
            <a:r>
              <a:rPr lang="sv-SE" dirty="0" err="1" smtClean="0"/>
              <a:t>complexity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heterogenous</a:t>
            </a:r>
            <a:r>
              <a:rPr lang="sv-SE" dirty="0" smtClean="0"/>
              <a:t> </a:t>
            </a:r>
            <a:r>
              <a:rPr lang="sv-SE" dirty="0" err="1" smtClean="0"/>
              <a:t>asylum-seekers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the 1980s and </a:t>
            </a:r>
            <a:r>
              <a:rPr lang="sv-SE" dirty="0" err="1" smtClean="0"/>
              <a:t>early</a:t>
            </a:r>
            <a:r>
              <a:rPr lang="sv-SE" dirty="0" smtClean="0"/>
              <a:t> 1990s. (migrants from </a:t>
            </a:r>
            <a:r>
              <a:rPr lang="sv-SE" dirty="0" err="1" smtClean="0"/>
              <a:t>developing</a:t>
            </a:r>
            <a:r>
              <a:rPr lang="sv-SE" dirty="0" smtClean="0"/>
              <a:t> </a:t>
            </a:r>
            <a:r>
              <a:rPr lang="sv-SE" dirty="0" err="1" smtClean="0"/>
              <a:t>countries</a:t>
            </a:r>
            <a:r>
              <a:rPr lang="sv-SE" dirty="0" smtClean="0"/>
              <a:t>, </a:t>
            </a:r>
            <a:r>
              <a:rPr lang="sv-SE" dirty="0" err="1" smtClean="0"/>
              <a:t>war-zones</a:t>
            </a:r>
            <a:r>
              <a:rPr lang="sv-SE" dirty="0" smtClean="0"/>
              <a:t> – 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levels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education</a:t>
            </a:r>
            <a:r>
              <a:rPr lang="sv-SE" dirty="0" smtClean="0"/>
              <a:t> and </a:t>
            </a:r>
            <a:r>
              <a:rPr lang="sv-SE" dirty="0" err="1" smtClean="0"/>
              <a:t>professional</a:t>
            </a:r>
            <a:r>
              <a:rPr lang="sv-SE" dirty="0" smtClean="0"/>
              <a:t> </a:t>
            </a:r>
            <a:r>
              <a:rPr lang="sv-SE" dirty="0" err="1" smtClean="0"/>
              <a:t>skills</a:t>
            </a:r>
            <a:r>
              <a:rPr lang="sv-SE" dirty="0" smtClean="0"/>
              <a:t>).</a:t>
            </a:r>
          </a:p>
          <a:p>
            <a:pPr lvl="1"/>
            <a:r>
              <a:rPr lang="sv-SE" dirty="0" smtClean="0"/>
              <a:t>National recession and </a:t>
            </a:r>
            <a:r>
              <a:rPr lang="sv-SE" dirty="0" err="1" smtClean="0"/>
              <a:t>instability</a:t>
            </a:r>
            <a:r>
              <a:rPr lang="sv-SE" dirty="0" smtClean="0"/>
              <a:t> in the </a:t>
            </a:r>
            <a:r>
              <a:rPr lang="sv-SE" dirty="0" err="1" smtClean="0"/>
              <a:t>welfare</a:t>
            </a:r>
            <a:r>
              <a:rPr lang="sv-SE" dirty="0" smtClean="0"/>
              <a:t> system.</a:t>
            </a:r>
          </a:p>
          <a:p>
            <a:pPr lvl="1"/>
            <a:r>
              <a:rPr lang="sv-SE" b="1" dirty="0" smtClean="0"/>
              <a:t>Post-</a:t>
            </a:r>
            <a:r>
              <a:rPr lang="sv-SE" b="1" dirty="0" err="1" smtClean="0"/>
              <a:t>industrial</a:t>
            </a:r>
            <a:r>
              <a:rPr lang="sv-SE" b="1" dirty="0" smtClean="0"/>
              <a:t> urban </a:t>
            </a:r>
            <a:r>
              <a:rPr lang="sv-SE" b="1" dirty="0" err="1" smtClean="0"/>
              <a:t>redevelopment</a:t>
            </a:r>
            <a:r>
              <a:rPr lang="sv-SE" dirty="0" smtClean="0"/>
              <a:t>; </a:t>
            </a:r>
            <a:r>
              <a:rPr lang="sv-SE" dirty="0" err="1" smtClean="0"/>
              <a:t>knowledge</a:t>
            </a:r>
            <a:r>
              <a:rPr lang="sv-SE" dirty="0"/>
              <a:t> </a:t>
            </a:r>
            <a:r>
              <a:rPr lang="sv-SE" dirty="0" err="1" smtClean="0"/>
              <a:t>economy</a:t>
            </a:r>
            <a:r>
              <a:rPr lang="sv-SE" dirty="0" smtClean="0"/>
              <a:t>, </a:t>
            </a:r>
            <a:r>
              <a:rPr lang="sv-SE" dirty="0" err="1" smtClean="0"/>
              <a:t>financial</a:t>
            </a:r>
            <a:r>
              <a:rPr lang="sv-SE" dirty="0" smtClean="0"/>
              <a:t> and service </a:t>
            </a:r>
            <a:r>
              <a:rPr lang="sv-SE" dirty="0" err="1" smtClean="0"/>
              <a:t>sector</a:t>
            </a:r>
            <a:r>
              <a:rPr lang="sv-SE" dirty="0" smtClean="0"/>
              <a:t>. </a:t>
            </a:r>
            <a:r>
              <a:rPr lang="sv-SE" dirty="0" err="1" smtClean="0"/>
              <a:t>Vacant</a:t>
            </a:r>
            <a:r>
              <a:rPr lang="sv-SE" dirty="0" smtClean="0"/>
              <a:t> </a:t>
            </a:r>
            <a:r>
              <a:rPr lang="sv-SE" dirty="0" err="1" smtClean="0"/>
              <a:t>jobs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clustering</a:t>
            </a:r>
            <a:r>
              <a:rPr lang="sv-SE" dirty="0" smtClean="0"/>
              <a:t> </a:t>
            </a:r>
            <a:r>
              <a:rPr lang="sv-SE" dirty="0" err="1" smtClean="0"/>
              <a:t>around</a:t>
            </a:r>
            <a:r>
              <a:rPr lang="sv-SE" dirty="0" smtClean="0"/>
              <a:t> </a:t>
            </a:r>
            <a:r>
              <a:rPr lang="sv-SE" dirty="0" err="1" smtClean="0"/>
              <a:t>growing</a:t>
            </a:r>
            <a:r>
              <a:rPr lang="sv-SE" dirty="0" smtClean="0"/>
              <a:t> </a:t>
            </a:r>
            <a:r>
              <a:rPr lang="sv-SE" dirty="0" err="1" smtClean="0"/>
              <a:t>metropolitan</a:t>
            </a:r>
            <a:r>
              <a:rPr lang="sv-SE" dirty="0" smtClean="0"/>
              <a:t> regions and </a:t>
            </a:r>
            <a:r>
              <a:rPr lang="sv-SE" dirty="0" err="1" smtClean="0"/>
              <a:t>university</a:t>
            </a:r>
            <a:r>
              <a:rPr lang="sv-SE" dirty="0" smtClean="0"/>
              <a:t> </a:t>
            </a:r>
            <a:r>
              <a:rPr lang="sv-SE" dirty="0" err="1" smtClean="0"/>
              <a:t>towns</a:t>
            </a:r>
            <a:r>
              <a:rPr lang="sv-SE" dirty="0" smtClean="0"/>
              <a:t>.</a:t>
            </a:r>
          </a:p>
          <a:p>
            <a:pPr lvl="1"/>
            <a:r>
              <a:rPr lang="sv-SE" dirty="0" smtClean="0"/>
              <a:t>National </a:t>
            </a:r>
            <a:r>
              <a:rPr lang="sv-SE" dirty="0" err="1" smtClean="0"/>
              <a:t>enquiries</a:t>
            </a:r>
            <a:r>
              <a:rPr lang="sv-SE" dirty="0" smtClean="0"/>
              <a:t> on urban </a:t>
            </a:r>
            <a:r>
              <a:rPr lang="sv-SE" dirty="0" err="1" smtClean="0"/>
              <a:t>development</a:t>
            </a:r>
            <a:r>
              <a:rPr lang="sv-SE" dirty="0" smtClean="0"/>
              <a:t> and migration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presented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grasp</a:t>
            </a:r>
            <a:r>
              <a:rPr lang="sv-SE" dirty="0" smtClean="0"/>
              <a:t> the </a:t>
            </a:r>
            <a:r>
              <a:rPr lang="sv-SE" dirty="0" err="1" smtClean="0"/>
              <a:t>increasing</a:t>
            </a:r>
            <a:r>
              <a:rPr lang="sv-SE" dirty="0" smtClean="0"/>
              <a:t> segregation and isolation </a:t>
            </a:r>
            <a:r>
              <a:rPr lang="sv-SE" dirty="0" err="1" smtClean="0"/>
              <a:t>of</a:t>
            </a:r>
            <a:r>
              <a:rPr lang="sv-SE" dirty="0" smtClean="0"/>
              <a:t> migrants: The </a:t>
            </a:r>
            <a:r>
              <a:rPr lang="sv-SE" dirty="0"/>
              <a:t>”Metropolitan </a:t>
            </a:r>
            <a:r>
              <a:rPr lang="sv-SE" dirty="0" err="1"/>
              <a:t>Investigations</a:t>
            </a:r>
            <a:r>
              <a:rPr lang="sv-SE" dirty="0"/>
              <a:t>” </a:t>
            </a:r>
            <a:r>
              <a:rPr lang="sv-SE" dirty="0" err="1" smtClean="0"/>
              <a:t>proposed</a:t>
            </a:r>
            <a:r>
              <a:rPr lang="sv-SE" dirty="0" smtClean="0"/>
              <a:t> a </a:t>
            </a:r>
            <a:r>
              <a:rPr lang="sv-SE" dirty="0" err="1" smtClean="0"/>
              <a:t>more</a:t>
            </a:r>
            <a:r>
              <a:rPr lang="sv-SE" dirty="0" smtClean="0"/>
              <a:t> ”</a:t>
            </a:r>
            <a:r>
              <a:rPr lang="sv-SE" dirty="0" err="1" smtClean="0"/>
              <a:t>individualistic</a:t>
            </a:r>
            <a:r>
              <a:rPr lang="sv-SE" dirty="0" smtClean="0"/>
              <a:t>” and urban </a:t>
            </a:r>
            <a:r>
              <a:rPr lang="sv-SE" dirty="0" err="1" smtClean="0"/>
              <a:t>turn</a:t>
            </a:r>
            <a:r>
              <a:rPr lang="sv-SE" dirty="0" smtClean="0"/>
              <a:t> on migration </a:t>
            </a:r>
            <a:r>
              <a:rPr lang="sv-SE" dirty="0" err="1" smtClean="0"/>
              <a:t>issues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49441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The 1990s: </a:t>
            </a:r>
            <a:r>
              <a:rPr lang="sv-SE" sz="3200" dirty="0" err="1" smtClean="0"/>
              <a:t>Between</a:t>
            </a:r>
            <a:r>
              <a:rPr lang="sv-SE" sz="3200" dirty="0" smtClean="0"/>
              <a:t> ”</a:t>
            </a:r>
            <a:r>
              <a:rPr lang="sv-SE" sz="3200" dirty="0" err="1" smtClean="0"/>
              <a:t>culturalist</a:t>
            </a:r>
            <a:r>
              <a:rPr lang="sv-SE" sz="3200" dirty="0" smtClean="0"/>
              <a:t>” integration and the ”</a:t>
            </a:r>
            <a:r>
              <a:rPr lang="sv-SE" sz="3200" dirty="0" err="1" smtClean="0"/>
              <a:t>working-line</a:t>
            </a:r>
            <a:r>
              <a:rPr lang="sv-SE" sz="3200" dirty="0" smtClean="0"/>
              <a:t>”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Reforms </a:t>
            </a:r>
            <a:r>
              <a:rPr lang="sv-SE" dirty="0" err="1" smtClean="0"/>
              <a:t>aiming</a:t>
            </a:r>
            <a:r>
              <a:rPr lang="sv-SE" dirty="0" smtClean="0"/>
              <a:t> at </a:t>
            </a:r>
            <a:r>
              <a:rPr lang="sv-SE" dirty="0" err="1" smtClean="0"/>
              <a:t>strengthening</a:t>
            </a:r>
            <a:r>
              <a:rPr lang="sv-SE" dirty="0" smtClean="0"/>
              <a:t> </a:t>
            </a:r>
            <a:r>
              <a:rPr lang="sv-SE" dirty="0" err="1" smtClean="0"/>
              <a:t>refugee</a:t>
            </a:r>
            <a:r>
              <a:rPr lang="sv-SE" dirty="0" smtClean="0"/>
              <a:t> </a:t>
            </a:r>
            <a:r>
              <a:rPr lang="sv-SE" dirty="0" err="1" smtClean="0"/>
              <a:t>self-sufficiency</a:t>
            </a:r>
            <a:r>
              <a:rPr lang="sv-SE" dirty="0" smtClean="0"/>
              <a:t> and participation, </a:t>
            </a:r>
            <a:r>
              <a:rPr lang="sv-SE" dirty="0" err="1" smtClean="0"/>
              <a:t>f.e</a:t>
            </a:r>
            <a:r>
              <a:rPr lang="sv-SE" dirty="0" smtClean="0"/>
              <a:t> the right </a:t>
            </a:r>
            <a:r>
              <a:rPr lang="sv-SE" dirty="0" err="1" smtClean="0"/>
              <a:t>to</a:t>
            </a:r>
            <a:r>
              <a:rPr lang="sv-SE" dirty="0" smtClean="0"/>
              <a:t> fix </a:t>
            </a:r>
            <a:r>
              <a:rPr lang="sv-SE" dirty="0" err="1" smtClean="0"/>
              <a:t>housing</a:t>
            </a:r>
            <a:r>
              <a:rPr lang="sv-SE" dirty="0" smtClean="0"/>
              <a:t> by </a:t>
            </a:r>
            <a:r>
              <a:rPr lang="sv-SE" dirty="0" err="1" smtClean="0"/>
              <a:t>their</a:t>
            </a:r>
            <a:r>
              <a:rPr lang="sv-SE" dirty="0" smtClean="0"/>
              <a:t> </a:t>
            </a:r>
            <a:r>
              <a:rPr lang="sv-SE" dirty="0" err="1" smtClean="0"/>
              <a:t>own</a:t>
            </a:r>
            <a:r>
              <a:rPr lang="sv-SE" dirty="0" smtClean="0"/>
              <a:t> (</a:t>
            </a:r>
            <a:r>
              <a:rPr lang="sv-SE" dirty="0" err="1" smtClean="0"/>
              <a:t>early</a:t>
            </a:r>
            <a:r>
              <a:rPr lang="sv-SE" dirty="0" smtClean="0"/>
              <a:t> 1990s.).</a:t>
            </a:r>
          </a:p>
          <a:p>
            <a:r>
              <a:rPr lang="sv-SE" dirty="0" smtClean="0"/>
              <a:t>In </a:t>
            </a:r>
            <a:r>
              <a:rPr lang="sv-SE" dirty="0" err="1" smtClean="0"/>
              <a:t>larger</a:t>
            </a:r>
            <a:r>
              <a:rPr lang="sv-SE" dirty="0" smtClean="0"/>
              <a:t> </a:t>
            </a:r>
            <a:r>
              <a:rPr lang="sv-SE" dirty="0" err="1" smtClean="0"/>
              <a:t>cities</a:t>
            </a:r>
            <a:r>
              <a:rPr lang="sv-SE" dirty="0" smtClean="0"/>
              <a:t>, reform </a:t>
            </a:r>
            <a:r>
              <a:rPr lang="sv-SE" dirty="0" err="1" smtClean="0"/>
              <a:t>programmes</a:t>
            </a:r>
            <a:r>
              <a:rPr lang="sv-SE" dirty="0" smtClean="0"/>
              <a:t> </a:t>
            </a:r>
            <a:r>
              <a:rPr lang="sv-SE" dirty="0" err="1" smtClean="0"/>
              <a:t>were</a:t>
            </a:r>
            <a:r>
              <a:rPr lang="sv-SE" dirty="0" smtClean="0"/>
              <a:t> </a:t>
            </a:r>
            <a:r>
              <a:rPr lang="sv-SE" dirty="0" err="1" smtClean="0"/>
              <a:t>utilized</a:t>
            </a:r>
            <a:r>
              <a:rPr lang="sv-SE" dirty="0" smtClean="0"/>
              <a:t> by social </a:t>
            </a:r>
            <a:r>
              <a:rPr lang="sv-SE" dirty="0" err="1" smtClean="0"/>
              <a:t>entrepreneurs</a:t>
            </a:r>
            <a:r>
              <a:rPr lang="sv-SE" dirty="0" smtClean="0"/>
              <a:t> for </a:t>
            </a:r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 err="1" smtClean="0"/>
              <a:t>projects</a:t>
            </a:r>
            <a:r>
              <a:rPr lang="sv-SE" dirty="0" smtClean="0"/>
              <a:t>.</a:t>
            </a:r>
          </a:p>
          <a:p>
            <a:r>
              <a:rPr lang="sv-SE" dirty="0" err="1"/>
              <a:t>S</a:t>
            </a:r>
            <a:r>
              <a:rPr lang="sv-SE" dirty="0" err="1" smtClean="0"/>
              <a:t>pecific</a:t>
            </a:r>
            <a:r>
              <a:rPr lang="sv-SE" dirty="0" smtClean="0"/>
              <a:t> ”</a:t>
            </a:r>
            <a:r>
              <a:rPr lang="sv-SE" dirty="0" err="1" smtClean="0"/>
              <a:t>ethnic</a:t>
            </a:r>
            <a:r>
              <a:rPr lang="sv-SE" dirty="0" smtClean="0"/>
              <a:t>” or </a:t>
            </a:r>
            <a:r>
              <a:rPr lang="sv-SE" dirty="0" err="1" smtClean="0"/>
              <a:t>disadvanced</a:t>
            </a:r>
            <a:r>
              <a:rPr lang="sv-SE" dirty="0" smtClean="0"/>
              <a:t> </a:t>
            </a:r>
            <a:r>
              <a:rPr lang="sv-SE" dirty="0" err="1" smtClean="0"/>
              <a:t>neighbourhoods</a:t>
            </a:r>
            <a:r>
              <a:rPr lang="sv-SE" dirty="0" smtClean="0"/>
              <a:t> and </a:t>
            </a:r>
            <a:r>
              <a:rPr lang="sv-SE" dirty="0" err="1" smtClean="0"/>
              <a:t>borroughs</a:t>
            </a:r>
            <a:r>
              <a:rPr lang="sv-SE" dirty="0" smtClean="0"/>
              <a:t> </a:t>
            </a:r>
            <a:r>
              <a:rPr lang="sv-SE" dirty="0" err="1" smtClean="0"/>
              <a:t>did</a:t>
            </a:r>
            <a:r>
              <a:rPr lang="sv-SE" dirty="0" smtClean="0"/>
              <a:t> not </a:t>
            </a:r>
            <a:r>
              <a:rPr lang="sv-SE" dirty="0" err="1" smtClean="0"/>
              <a:t>gain</a:t>
            </a:r>
            <a:r>
              <a:rPr lang="sv-SE" dirty="0" smtClean="0"/>
              <a:t> the </a:t>
            </a:r>
            <a:r>
              <a:rPr lang="sv-SE" dirty="0" err="1" smtClean="0"/>
              <a:t>possibilities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build</a:t>
            </a:r>
            <a:r>
              <a:rPr lang="sv-SE" dirty="0" smtClean="0"/>
              <a:t> new </a:t>
            </a:r>
            <a:r>
              <a:rPr lang="sv-SE" dirty="0" err="1" smtClean="0"/>
              <a:t>connections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developing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market.</a:t>
            </a:r>
          </a:p>
          <a:p>
            <a:r>
              <a:rPr lang="sv-SE" dirty="0" err="1" smtClean="0"/>
              <a:t>Continous</a:t>
            </a:r>
            <a:r>
              <a:rPr lang="sv-SE" dirty="0" smtClean="0"/>
              <a:t> segregation </a:t>
            </a:r>
            <a:r>
              <a:rPr lang="sv-SE" dirty="0" err="1" smtClean="0"/>
              <a:t>of</a:t>
            </a:r>
            <a:r>
              <a:rPr lang="sv-SE" dirty="0" smtClean="0"/>
              <a:t> the </a:t>
            </a:r>
            <a:r>
              <a:rPr lang="sv-SE" dirty="0" err="1" smtClean="0"/>
              <a:t>school</a:t>
            </a:r>
            <a:r>
              <a:rPr lang="sv-SE" dirty="0" smtClean="0"/>
              <a:t> system, </a:t>
            </a:r>
            <a:r>
              <a:rPr lang="sv-SE" dirty="0" err="1" smtClean="0"/>
              <a:t>which</a:t>
            </a:r>
            <a:r>
              <a:rPr lang="sv-SE" dirty="0" smtClean="0"/>
              <a:t> </a:t>
            </a:r>
            <a:r>
              <a:rPr lang="sv-SE" dirty="0" err="1" smtClean="0"/>
              <a:t>accelerates</a:t>
            </a:r>
            <a:r>
              <a:rPr lang="sv-SE" dirty="0" smtClean="0"/>
              <a:t> </a:t>
            </a:r>
            <a:r>
              <a:rPr lang="sv-SE" dirty="0" err="1" smtClean="0"/>
              <a:t>during</a:t>
            </a:r>
            <a:r>
              <a:rPr lang="sv-SE" dirty="0" smtClean="0"/>
              <a:t> the late 1990s and 2000s.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560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Labour migration </a:t>
            </a:r>
            <a:r>
              <a:rPr lang="sv-SE" sz="3200" dirty="0" err="1" smtClean="0"/>
              <a:t>to</a:t>
            </a:r>
            <a:r>
              <a:rPr lang="sv-SE" sz="3200" dirty="0" smtClean="0"/>
              <a:t> Sweden </a:t>
            </a:r>
            <a:r>
              <a:rPr lang="sv-SE" sz="3200" dirty="0" err="1" smtClean="0"/>
              <a:t>after</a:t>
            </a:r>
            <a:r>
              <a:rPr lang="sv-SE" sz="3200" dirty="0" smtClean="0"/>
              <a:t> 2008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2008, </a:t>
            </a:r>
            <a:r>
              <a:rPr lang="sv-SE" b="1" dirty="0" smtClean="0"/>
              <a:t>A </a:t>
            </a:r>
            <a:r>
              <a:rPr lang="sv-SE" b="1" dirty="0"/>
              <a:t>p</a:t>
            </a:r>
            <a:r>
              <a:rPr lang="sv-SE" b="1" dirty="0" smtClean="0"/>
              <a:t>olicy </a:t>
            </a:r>
            <a:r>
              <a:rPr lang="sv-SE" b="1" dirty="0" err="1" smtClean="0"/>
              <a:t>shift</a:t>
            </a:r>
            <a:r>
              <a:rPr lang="sv-SE" dirty="0" smtClean="0"/>
              <a:t>: </a:t>
            </a:r>
            <a:r>
              <a:rPr lang="sv-SE" dirty="0" err="1"/>
              <a:t>d</a:t>
            </a:r>
            <a:r>
              <a:rPr lang="sv-SE" dirty="0" err="1" smtClean="0"/>
              <a:t>emand</a:t>
            </a:r>
            <a:r>
              <a:rPr lang="sv-SE" dirty="0"/>
              <a:t>-driven </a:t>
            </a:r>
            <a:r>
              <a:rPr lang="sv-SE" dirty="0" err="1"/>
              <a:t>model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 </a:t>
            </a:r>
            <a:r>
              <a:rPr lang="sv-SE" dirty="0" smtClean="0"/>
              <a:t>migration, not </a:t>
            </a:r>
            <a:r>
              <a:rPr lang="sv-SE" dirty="0" err="1" smtClean="0"/>
              <a:t>monitored</a:t>
            </a:r>
            <a:r>
              <a:rPr lang="sv-SE" dirty="0" smtClean="0"/>
              <a:t> by </a:t>
            </a:r>
            <a:r>
              <a:rPr lang="sv-SE" dirty="0" err="1" smtClean="0"/>
              <a:t>official</a:t>
            </a:r>
            <a:r>
              <a:rPr lang="sv-SE" dirty="0" smtClean="0"/>
              <a:t> </a:t>
            </a:r>
            <a:r>
              <a:rPr lang="sv-SE" dirty="0" err="1" smtClean="0"/>
              <a:t>bodies</a:t>
            </a:r>
            <a:r>
              <a:rPr lang="sv-SE" dirty="0" smtClean="0"/>
              <a:t>: </a:t>
            </a:r>
          </a:p>
          <a:p>
            <a:pPr marL="0" indent="0">
              <a:buNone/>
            </a:pPr>
            <a:r>
              <a:rPr lang="sv-SE" dirty="0"/>
              <a:t>	</a:t>
            </a:r>
            <a:r>
              <a:rPr lang="sv-SE" b="1" dirty="0" smtClean="0"/>
              <a:t>The </a:t>
            </a:r>
            <a:r>
              <a:rPr lang="sv-SE" b="1" dirty="0" err="1"/>
              <a:t>employer's</a:t>
            </a:r>
            <a:r>
              <a:rPr lang="sv-SE" b="1" dirty="0"/>
              <a:t> </a:t>
            </a:r>
            <a:r>
              <a:rPr lang="sv-SE" b="1" dirty="0" err="1"/>
              <a:t>assessment</a:t>
            </a:r>
            <a:r>
              <a:rPr lang="sv-SE" b="1" dirty="0"/>
              <a:t> </a:t>
            </a:r>
            <a:r>
              <a:rPr lang="sv-SE" b="1" dirty="0" err="1"/>
              <a:t>of</a:t>
            </a:r>
            <a:r>
              <a:rPr lang="sv-SE" b="1" dirty="0"/>
              <a:t> the </a:t>
            </a:r>
            <a:r>
              <a:rPr lang="sv-SE" b="1" dirty="0" err="1"/>
              <a:t>need</a:t>
            </a:r>
            <a:r>
              <a:rPr lang="sv-SE" b="1" dirty="0"/>
              <a:t> </a:t>
            </a:r>
            <a:r>
              <a:rPr lang="sv-SE" b="1" dirty="0" err="1"/>
              <a:t>to</a:t>
            </a:r>
            <a:r>
              <a:rPr lang="sv-SE" b="1" dirty="0"/>
              <a:t> </a:t>
            </a:r>
            <a:r>
              <a:rPr lang="sv-SE" b="1" dirty="0" err="1"/>
              <a:t>recruit</a:t>
            </a:r>
            <a:r>
              <a:rPr lang="sv-SE" b="1" dirty="0"/>
              <a:t> </a:t>
            </a:r>
            <a:r>
              <a:rPr lang="sv-SE" b="1" dirty="0" err="1"/>
              <a:t>foreign</a:t>
            </a:r>
            <a:r>
              <a:rPr lang="sv-SE" b="1" dirty="0"/>
              <a:t> </a:t>
            </a:r>
            <a:r>
              <a:rPr lang="sv-SE" b="1" dirty="0" err="1"/>
              <a:t>labour</a:t>
            </a:r>
            <a:r>
              <a:rPr lang="sv-SE" b="1" dirty="0"/>
              <a:t> </a:t>
            </a:r>
            <a:r>
              <a:rPr lang="sv-SE" dirty="0"/>
              <a:t>is the </a:t>
            </a:r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point</a:t>
            </a:r>
            <a:r>
              <a:rPr lang="sv-SE" dirty="0"/>
              <a:t> </a:t>
            </a:r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processing</a:t>
            </a:r>
            <a:r>
              <a:rPr lang="sv-SE" dirty="0"/>
              <a:t> </a:t>
            </a:r>
            <a:r>
              <a:rPr lang="sv-SE" dirty="0" err="1"/>
              <a:t>residence</a:t>
            </a:r>
            <a:r>
              <a:rPr lang="sv-SE" dirty="0"/>
              <a:t> and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permit</a:t>
            </a:r>
            <a:r>
              <a:rPr lang="sv-SE" dirty="0"/>
              <a:t> </a:t>
            </a:r>
            <a:r>
              <a:rPr lang="sv-SE" dirty="0" err="1"/>
              <a:t>applications</a:t>
            </a:r>
            <a:r>
              <a:rPr lang="sv-SE" dirty="0"/>
              <a:t>.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Labour migration </a:t>
            </a:r>
            <a:r>
              <a:rPr lang="sv-SE" dirty="0" err="1"/>
              <a:t>to</a:t>
            </a:r>
            <a:r>
              <a:rPr lang="sv-SE" dirty="0"/>
              <a:t> Sweden has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doubled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2007 and 2012</a:t>
            </a:r>
            <a:r>
              <a:rPr lang="sv-SE" dirty="0" smtClean="0"/>
              <a:t>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9669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Trends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migration </a:t>
            </a:r>
            <a:r>
              <a:rPr lang="sv-SE" dirty="0" err="1" smtClean="0"/>
              <a:t>after</a:t>
            </a:r>
            <a:r>
              <a:rPr lang="sv-SE" dirty="0" smtClean="0"/>
              <a:t> the policy reform 2008: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sv-SE" dirty="0" err="1" smtClean="0"/>
              <a:t>High</a:t>
            </a:r>
            <a:r>
              <a:rPr lang="sv-SE" dirty="0" err="1"/>
              <a:t>-skilled</a:t>
            </a:r>
            <a:r>
              <a:rPr lang="sv-SE" dirty="0"/>
              <a:t> specialists (computer </a:t>
            </a:r>
            <a:r>
              <a:rPr lang="sv-SE" dirty="0" err="1"/>
              <a:t>engineers</a:t>
            </a:r>
            <a:r>
              <a:rPr lang="sv-SE" dirty="0"/>
              <a:t>), </a:t>
            </a:r>
            <a:endParaRPr lang="sv-SE" dirty="0" smtClean="0"/>
          </a:p>
          <a:p>
            <a:pPr lvl="1">
              <a:buFontTx/>
              <a:buChar char="•"/>
            </a:pPr>
            <a:r>
              <a:rPr lang="sv-SE" dirty="0" err="1" smtClean="0"/>
              <a:t>temporary</a:t>
            </a:r>
            <a:r>
              <a:rPr lang="sv-SE" dirty="0" smtClean="0"/>
              <a:t> </a:t>
            </a:r>
            <a:r>
              <a:rPr lang="sv-SE" dirty="0"/>
              <a:t>or short periods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 smtClean="0"/>
              <a:t>residence</a:t>
            </a:r>
            <a:r>
              <a:rPr lang="sv-SE" dirty="0" smtClean="0"/>
              <a:t> (6 month-2 </a:t>
            </a:r>
            <a:r>
              <a:rPr lang="sv-SE" dirty="0" err="1" smtClean="0"/>
              <a:t>years</a:t>
            </a:r>
            <a:r>
              <a:rPr lang="sv-SE" dirty="0" smtClean="0"/>
              <a:t>);</a:t>
            </a:r>
          </a:p>
          <a:p>
            <a:pPr lvl="1">
              <a:buFontTx/>
              <a:buChar char="•"/>
            </a:pPr>
            <a:r>
              <a:rPr lang="sv-SE" dirty="0" err="1" smtClean="0"/>
              <a:t>work</a:t>
            </a:r>
            <a:r>
              <a:rPr lang="sv-SE" dirty="0" smtClean="0"/>
              <a:t> </a:t>
            </a:r>
            <a:r>
              <a:rPr lang="sv-SE" dirty="0"/>
              <a:t>and </a:t>
            </a:r>
            <a:r>
              <a:rPr lang="sv-SE" dirty="0" err="1"/>
              <a:t>living</a:t>
            </a:r>
            <a:r>
              <a:rPr lang="sv-SE" dirty="0"/>
              <a:t> </a:t>
            </a:r>
            <a:r>
              <a:rPr lang="sv-SE" dirty="0" err="1" smtClean="0"/>
              <a:t>located</a:t>
            </a:r>
            <a:r>
              <a:rPr lang="sv-SE" dirty="0" smtClean="0"/>
              <a:t> in </a:t>
            </a:r>
            <a:r>
              <a:rPr lang="sv-SE" dirty="0"/>
              <a:t>major urban </a:t>
            </a:r>
            <a:r>
              <a:rPr lang="sv-SE" dirty="0" err="1"/>
              <a:t>districts</a:t>
            </a:r>
            <a:r>
              <a:rPr lang="sv-SE" dirty="0"/>
              <a:t> (Stockholm)</a:t>
            </a:r>
            <a:r>
              <a:rPr lang="sv-SE" dirty="0" smtClean="0"/>
              <a:t>.</a:t>
            </a:r>
          </a:p>
          <a:p>
            <a:pPr lvl="1">
              <a:buFontTx/>
              <a:buChar char="•"/>
            </a:pPr>
            <a:r>
              <a:rPr lang="sv-SE" dirty="0" err="1"/>
              <a:t>h</a:t>
            </a:r>
            <a:r>
              <a:rPr lang="sv-SE" dirty="0" err="1" smtClean="0"/>
              <a:t>igh-paid</a:t>
            </a:r>
            <a:r>
              <a:rPr lang="sv-SE" dirty="0" smtClean="0"/>
              <a:t>, </a:t>
            </a:r>
            <a:r>
              <a:rPr lang="sv-SE" dirty="0" err="1" smtClean="0"/>
              <a:t>weak</a:t>
            </a:r>
            <a:r>
              <a:rPr lang="sv-SE" dirty="0" smtClean="0"/>
              <a:t> </a:t>
            </a:r>
            <a:r>
              <a:rPr lang="sv-SE" dirty="0" err="1" smtClean="0"/>
              <a:t>local</a:t>
            </a:r>
            <a:r>
              <a:rPr lang="sv-SE" dirty="0" smtClean="0"/>
              <a:t> </a:t>
            </a:r>
            <a:r>
              <a:rPr lang="sv-SE" dirty="0" err="1" smtClean="0"/>
              <a:t>commitment</a:t>
            </a:r>
            <a:r>
              <a:rPr lang="sv-SE" dirty="0" smtClean="0"/>
              <a:t>, </a:t>
            </a:r>
            <a:r>
              <a:rPr lang="sv-SE" dirty="0" err="1" smtClean="0"/>
              <a:t>connected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international </a:t>
            </a:r>
            <a:r>
              <a:rPr lang="sv-SE" dirty="0" err="1" smtClean="0"/>
              <a:t>working-groups</a:t>
            </a:r>
            <a:r>
              <a:rPr lang="sv-SE" dirty="0" smtClean="0"/>
              <a:t>.</a:t>
            </a:r>
            <a:endParaRPr lang="sv-SE" dirty="0"/>
          </a:p>
          <a:p>
            <a:pPr>
              <a:buFontTx/>
              <a:buChar char="•"/>
            </a:pPr>
            <a:r>
              <a:rPr lang="sv-SE" dirty="0" err="1"/>
              <a:t>Low-skilled</a:t>
            </a:r>
            <a:r>
              <a:rPr lang="sv-SE" dirty="0"/>
              <a:t> </a:t>
            </a:r>
            <a:r>
              <a:rPr lang="sv-SE" dirty="0" err="1"/>
              <a:t>labour</a:t>
            </a:r>
            <a:r>
              <a:rPr lang="sv-SE" dirty="0"/>
              <a:t>, </a:t>
            </a:r>
            <a:endParaRPr lang="sv-SE" dirty="0" smtClean="0"/>
          </a:p>
          <a:p>
            <a:pPr lvl="1">
              <a:buFontTx/>
              <a:buChar char="•"/>
            </a:pPr>
            <a:r>
              <a:rPr lang="sv-SE" dirty="0" err="1" smtClean="0"/>
              <a:t>seeking</a:t>
            </a:r>
            <a:r>
              <a:rPr lang="sv-SE" dirty="0" smtClean="0"/>
              <a:t> </a:t>
            </a:r>
            <a:r>
              <a:rPr lang="sv-SE" dirty="0" err="1"/>
              <a:t>longer</a:t>
            </a:r>
            <a:r>
              <a:rPr lang="sv-SE" dirty="0"/>
              <a:t> or permanent </a:t>
            </a:r>
            <a:r>
              <a:rPr lang="sv-SE" dirty="0" err="1"/>
              <a:t>residence</a:t>
            </a:r>
            <a:r>
              <a:rPr lang="sv-SE" dirty="0"/>
              <a:t>, </a:t>
            </a:r>
            <a:endParaRPr lang="sv-SE" dirty="0" smtClean="0"/>
          </a:p>
          <a:p>
            <a:pPr lvl="1">
              <a:buFontTx/>
              <a:buChar char="•"/>
            </a:pPr>
            <a:r>
              <a:rPr lang="sv-SE" dirty="0" err="1" smtClean="0"/>
              <a:t>Work</a:t>
            </a:r>
            <a:r>
              <a:rPr lang="sv-SE" dirty="0" smtClean="0"/>
              <a:t>: central </a:t>
            </a:r>
            <a:r>
              <a:rPr lang="sv-SE" dirty="0"/>
              <a:t>urban areas, </a:t>
            </a:r>
            <a:r>
              <a:rPr lang="sv-SE" dirty="0" err="1" smtClean="0"/>
              <a:t>living</a:t>
            </a:r>
            <a:r>
              <a:rPr lang="sv-SE" dirty="0" smtClean="0"/>
              <a:t>: </a:t>
            </a:r>
            <a:r>
              <a:rPr lang="sv-SE" dirty="0" err="1"/>
              <a:t>distributed</a:t>
            </a:r>
            <a:r>
              <a:rPr lang="sv-SE" dirty="0"/>
              <a:t> over the </a:t>
            </a:r>
            <a:r>
              <a:rPr lang="sv-SE" dirty="0" err="1"/>
              <a:t>periphery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urban </a:t>
            </a:r>
            <a:r>
              <a:rPr lang="sv-SE" dirty="0" smtClean="0"/>
              <a:t>regions. </a:t>
            </a:r>
          </a:p>
          <a:p>
            <a:pPr lvl="1">
              <a:buFontTx/>
              <a:buChar char="•"/>
            </a:pPr>
            <a:r>
              <a:rPr lang="sv-SE" dirty="0" err="1"/>
              <a:t>l</a:t>
            </a:r>
            <a:r>
              <a:rPr lang="sv-SE" dirty="0" err="1" smtClean="0"/>
              <a:t>ow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, </a:t>
            </a:r>
            <a:r>
              <a:rPr lang="sv-SE" dirty="0" err="1" smtClean="0"/>
              <a:t>trapped</a:t>
            </a:r>
            <a:r>
              <a:rPr lang="sv-SE" dirty="0" smtClean="0"/>
              <a:t> in the </a:t>
            </a:r>
            <a:r>
              <a:rPr lang="sv-SE" dirty="0" err="1" smtClean="0"/>
              <a:t>grey-zone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/>
              <a:t> </a:t>
            </a:r>
            <a:r>
              <a:rPr lang="sv-SE" dirty="0" smtClean="0"/>
              <a:t>migration, </a:t>
            </a:r>
            <a:r>
              <a:rPr lang="sv-SE" dirty="0" err="1" smtClean="0"/>
              <a:t>refugee</a:t>
            </a:r>
            <a:r>
              <a:rPr lang="sv-SE" dirty="0" smtClean="0"/>
              <a:t> status and </a:t>
            </a:r>
            <a:r>
              <a:rPr lang="sv-SE" dirty="0" err="1" smtClean="0"/>
              <a:t>depending</a:t>
            </a:r>
            <a:r>
              <a:rPr lang="sv-SE" dirty="0" smtClean="0"/>
              <a:t> on </a:t>
            </a:r>
            <a:r>
              <a:rPr lang="sv-SE" dirty="0" err="1" smtClean="0"/>
              <a:t>minority</a:t>
            </a:r>
            <a:r>
              <a:rPr lang="sv-SE" dirty="0" smtClean="0"/>
              <a:t> </a:t>
            </a:r>
            <a:r>
              <a:rPr lang="sv-SE" dirty="0" err="1" smtClean="0"/>
              <a:t>group</a:t>
            </a:r>
            <a:r>
              <a:rPr lang="sv-SE" dirty="0" smtClean="0"/>
              <a:t> </a:t>
            </a:r>
            <a:r>
              <a:rPr lang="sv-SE" dirty="0" err="1" smtClean="0"/>
              <a:t>networks</a:t>
            </a:r>
            <a:r>
              <a:rPr lang="sv-SE" dirty="0" smtClean="0"/>
              <a:t>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9123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äck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Bläck.thmx</Template>
  <TotalTime>209</TotalTime>
  <Words>795</Words>
  <Application>Microsoft Macintosh PowerPoint</Application>
  <PresentationFormat>Diavoorstelling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Bläck</vt:lpstr>
      <vt:lpstr>Migration and Integration in the European Metropolis</vt:lpstr>
      <vt:lpstr>Historical perspectives on the development of labour market and migration in Sweden.</vt:lpstr>
      <vt:lpstr>From the”Metropolitan Investigations” (1989):</vt:lpstr>
      <vt:lpstr>PowerPoint-presentatie</vt:lpstr>
      <vt:lpstr> </vt:lpstr>
      <vt:lpstr>Mid-1980s to mid-1990s – the Turning Decade</vt:lpstr>
      <vt:lpstr>The 1990s: Between ”culturalist” integration and the ”working-line”</vt:lpstr>
      <vt:lpstr>Labour migration to Sweden after 2008</vt:lpstr>
      <vt:lpstr>Trends of labour migration after the policy reform 2008:</vt:lpstr>
      <vt:lpstr>Consequences of the development against the backdrop of current policy.</vt:lpstr>
      <vt:lpstr>PowerPoint-presentatie</vt:lpstr>
      <vt:lpstr>Migration and Integration in the European Metropolis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Migration and Integration in the European Metropolis</dc:title>
  <dc:creator>forsell</dc:creator>
  <cp:lastModifiedBy>Stefan Couperus</cp:lastModifiedBy>
  <cp:revision>21</cp:revision>
  <cp:lastPrinted>2014-12-17T15:21:13Z</cp:lastPrinted>
  <dcterms:created xsi:type="dcterms:W3CDTF">2014-12-17T11:58:10Z</dcterms:created>
  <dcterms:modified xsi:type="dcterms:W3CDTF">2014-12-17T15:30:10Z</dcterms:modified>
</cp:coreProperties>
</file>