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73" r:id="rId13"/>
    <p:sldId id="271" r:id="rId14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3131"/>
    <a:srgbClr val="8ACEF3"/>
    <a:srgbClr val="0094B2"/>
    <a:srgbClr val="B6D5AC"/>
    <a:srgbClr val="006261"/>
    <a:srgbClr val="EF9A01"/>
    <a:srgbClr val="ED6B99"/>
    <a:srgbClr val="B626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37" autoAdjust="0"/>
    <p:restoredTop sz="66783" autoAdjust="0"/>
  </p:normalViewPr>
  <p:slideViewPr>
    <p:cSldViewPr>
      <p:cViewPr>
        <p:scale>
          <a:sx n="40" d="100"/>
          <a:sy n="40" d="100"/>
        </p:scale>
        <p:origin x="-2526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73" cy="496095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118" y="0"/>
            <a:ext cx="2944972" cy="496095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r">
              <a:defRPr sz="1200"/>
            </a:lvl1pPr>
          </a:lstStyle>
          <a:p>
            <a:fld id="{9FA49439-C794-4E7B-8B4C-B98E23091284}" type="datetimeFigureOut">
              <a:rPr lang="en-GB" smtClean="0"/>
              <a:t>17/12/2014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959"/>
            <a:ext cx="2944973" cy="496094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118" y="9428959"/>
            <a:ext cx="2944972" cy="496094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r">
              <a:defRPr sz="1200"/>
            </a:lvl1pPr>
          </a:lstStyle>
          <a:p>
            <a:fld id="{70D54F56-9F94-4DB4-8E79-404050EA5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44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73" cy="496095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118" y="0"/>
            <a:ext cx="2944972" cy="496095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r">
              <a:defRPr sz="1200"/>
            </a:lvl1pPr>
          </a:lstStyle>
          <a:p>
            <a:fld id="{6FE8F58E-529C-450D-B419-22976E550D5D}" type="datetimeFigureOut">
              <a:rPr lang="en-GB" smtClean="0"/>
              <a:t>17/12/2014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6" tIns="45633" rIns="91266" bIns="4563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10" y="4715273"/>
            <a:ext cx="5438456" cy="4466432"/>
          </a:xfrm>
          <a:prstGeom prst="rect">
            <a:avLst/>
          </a:prstGeom>
        </p:spPr>
        <p:txBody>
          <a:bodyPr vert="horz" lIns="91266" tIns="45633" rIns="91266" bIns="4563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959"/>
            <a:ext cx="2944973" cy="496094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118" y="9428959"/>
            <a:ext cx="2944972" cy="496094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r">
              <a:defRPr sz="1200"/>
            </a:lvl1pPr>
          </a:lstStyle>
          <a:p>
            <a:fld id="{C875CE62-C06E-4513-94E9-60853BD2F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032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CE62-C06E-4513-94E9-60853BD2F41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006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CE62-C06E-4513-94E9-60853BD2F41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543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CE62-C06E-4513-94E9-60853BD2F41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349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CE62-C06E-4513-94E9-60853BD2F41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935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CE62-C06E-4513-94E9-60853BD2F41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643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CE62-C06E-4513-94E9-60853BD2F41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435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CE62-C06E-4513-94E9-60853BD2F41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567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CE62-C06E-4513-94E9-60853BD2F41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332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CE62-C06E-4513-94E9-60853BD2F41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4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CE62-C06E-4513-94E9-60853BD2F41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72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CE62-C06E-4513-94E9-60853BD2F41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328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CE62-C06E-4513-94E9-60853BD2F41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207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CE62-C06E-4513-94E9-60853BD2F41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336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056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3608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B2EC2-57F2-4C71-882C-58EDC4532CE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84118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2743200"/>
            <a:ext cx="76200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87450" y="62372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88" y="62372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5463" y="62372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27F78-1A9A-4A92-9F43-A1CF273986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0567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CC71D-4C11-4FAF-AA0F-3CD4DA6E372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2616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216" y="2743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664" y="2743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80966-2B33-4B30-8E99-F9A4BCE5156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5993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77686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600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3608" y="2174875"/>
            <a:ext cx="3600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6056" y="1535113"/>
            <a:ext cx="37444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76056" y="2174875"/>
            <a:ext cx="37444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F0B04-BBA5-47E9-B285-CE93C2068B7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6232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2EDF-FA73-4FA3-9BDC-1DD047FFBF5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51161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09275-9C18-4BAF-B2FA-FE24EFAF6B9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1506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3050"/>
            <a:ext cx="28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273050"/>
            <a:ext cx="469086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600" y="1435100"/>
            <a:ext cx="28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1550" y="62372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50176-F512-4B26-AAE5-8B01FF343E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43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4CCB0-83BA-4D28-8CD3-F75A0DD5D23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58826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27432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9906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82675" y="62372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92500" y="623728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2372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55421F2-41CA-4AAC-931D-4259461F4F16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-100013"/>
            <a:ext cx="611188" cy="7129463"/>
          </a:xfrm>
          <a:prstGeom prst="rect">
            <a:avLst/>
          </a:prstGeom>
          <a:solidFill>
            <a:srgbClr val="E3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32" name="Picture 9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549275"/>
            <a:ext cx="5064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1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2" r:id="rId8"/>
    <p:sldLayoutId id="2147483700" r:id="rId9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rebuchet MS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rebuchet MS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rebuchet MS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gratingcities.e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na.feder@eurocities.eu" TargetMode="External"/><Relationship Id="rId4" Type="http://schemas.openxmlformats.org/officeDocument/2006/relationships/hyperlink" Target="http://www.eurocities.e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838200"/>
            <a:ext cx="6248400" cy="685800"/>
          </a:xfrm>
        </p:spPr>
        <p:txBody>
          <a:bodyPr/>
          <a:lstStyle/>
          <a:p>
            <a:pPr eaLnBrk="1" hangingPunct="1"/>
            <a:r>
              <a:rPr lang="fr-BE" altLang="en-US" dirty="0" smtClean="0"/>
              <a:t>Can </a:t>
            </a:r>
            <a:r>
              <a:rPr lang="fr-BE" altLang="en-US" dirty="0" err="1" smtClean="0"/>
              <a:t>our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cities</a:t>
            </a:r>
            <a:r>
              <a:rPr lang="fr-BE" altLang="en-US" dirty="0" smtClean="0"/>
              <a:t> survive 2.0? Migration and </a:t>
            </a:r>
            <a:r>
              <a:rPr lang="fr-BE" altLang="en-US" dirty="0" err="1" smtClean="0"/>
              <a:t>integration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inthe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European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metropolis</a:t>
            </a:r>
            <a:endParaRPr lang="en-US" altLang="en-US" dirty="0" smtClean="0"/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4800600" y="5334000"/>
            <a:ext cx="3810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en-US" altLang="en-US" sz="2100"/>
              <a:t>Ana Feder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en-US" altLang="en-US" sz="2000"/>
              <a:t>EUROCITIES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000"/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3657600" y="1981200"/>
            <a:ext cx="502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en-US" altLang="en-US" sz="2100" dirty="0"/>
              <a:t>Brussels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en-US" altLang="en-US" sz="2100" dirty="0" smtClean="0"/>
              <a:t>18 December </a:t>
            </a:r>
            <a:r>
              <a:rPr lang="en-US" altLang="en-US" sz="2100" dirty="0"/>
              <a:t>2014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en-US" altLang="en-US" sz="2100" dirty="0"/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en-US" altLang="en-US" sz="2100" dirty="0" smtClean="0"/>
              <a:t>Panel I: Diversity and Democracy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en-US" altLang="en-US" sz="2100" b="1" dirty="0" smtClean="0"/>
              <a:t>A case study from Integrating Cities</a:t>
            </a:r>
            <a:endParaRPr lang="en-GB" altLang="en-US" sz="1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Cities as employers</a:t>
            </a:r>
            <a:endParaRPr lang="en-GB" b="1" dirty="0"/>
          </a:p>
        </p:txBody>
      </p:sp>
      <p:pic>
        <p:nvPicPr>
          <p:cNvPr id="5" name="Picture 2" descr="http://citiesofmigration.ca/wp-content/uploads/oslo-byen-for-alle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19247321">
            <a:off x="4916195" y="1945414"/>
            <a:ext cx="3378562" cy="4114800"/>
          </a:xfrm>
          <a:prstGeom prst="rect">
            <a:avLst/>
          </a:prstGeom>
          <a:noFill/>
        </p:spPr>
      </p:pic>
      <p:pic>
        <p:nvPicPr>
          <p:cNvPr id="31746" name="Picture 2" descr="http://s17422536.onlinehome-server.info/fileadmin/user_upload/banner/berlinbrauchtdich_bvg_336x2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406470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799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Cities as buyers of goods and service</a:t>
            </a:r>
            <a:endParaRPr lang="en-GB" b="1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66294"/>
            <a:ext cx="4824536" cy="539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767055"/>
            <a:ext cx="4824535" cy="108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041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7624" y="1628800"/>
            <a:ext cx="7620000" cy="4114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altLang="en-US" dirty="0" err="1" smtClean="0">
                <a:latin typeface="Trebuchet MS" pitchFamily="34" charset="0"/>
              </a:rPr>
              <a:t>comprehensive</a:t>
            </a:r>
            <a:r>
              <a:rPr lang="de-DE" altLang="en-US" dirty="0" smtClean="0">
                <a:latin typeface="Trebuchet MS" pitchFamily="34" charset="0"/>
              </a:rPr>
              <a:t> </a:t>
            </a:r>
            <a:r>
              <a:rPr lang="de-DE" altLang="en-US" dirty="0" err="1" smtClean="0">
                <a:latin typeface="Trebuchet MS" pitchFamily="34" charset="0"/>
              </a:rPr>
              <a:t>approach</a:t>
            </a:r>
            <a:r>
              <a:rPr lang="de-DE" altLang="en-US" dirty="0" smtClean="0">
                <a:latin typeface="Trebuchet MS" pitchFamily="34" charset="0"/>
              </a:rPr>
              <a:t> </a:t>
            </a:r>
            <a:r>
              <a:rPr lang="de-DE" altLang="en-US" dirty="0" err="1" smtClean="0">
                <a:latin typeface="Trebuchet MS" pitchFamily="34" charset="0"/>
              </a:rPr>
              <a:t>to</a:t>
            </a:r>
            <a:r>
              <a:rPr lang="de-DE" altLang="en-US" dirty="0" smtClean="0">
                <a:latin typeface="Trebuchet MS" pitchFamily="34" charset="0"/>
              </a:rPr>
              <a:t> </a:t>
            </a:r>
            <a:r>
              <a:rPr lang="de-DE" altLang="en-US" dirty="0" err="1" smtClean="0">
                <a:latin typeface="Trebuchet MS" pitchFamily="34" charset="0"/>
              </a:rPr>
              <a:t>migrant</a:t>
            </a:r>
            <a:r>
              <a:rPr lang="de-DE" altLang="en-US" dirty="0" smtClean="0">
                <a:latin typeface="Trebuchet MS" pitchFamily="34" charset="0"/>
              </a:rPr>
              <a:t> </a:t>
            </a:r>
            <a:r>
              <a:rPr lang="de-DE" altLang="en-US" dirty="0" err="1" smtClean="0">
                <a:latin typeface="Trebuchet MS" pitchFamily="34" charset="0"/>
              </a:rPr>
              <a:t>integration</a:t>
            </a:r>
            <a:r>
              <a:rPr lang="de-DE" altLang="en-US" dirty="0" smtClean="0">
                <a:latin typeface="Trebuchet MS" pitchFamily="34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altLang="en-US" dirty="0" err="1" smtClean="0">
                <a:latin typeface="Trebuchet MS" pitchFamily="34" charset="0"/>
              </a:rPr>
              <a:t>priorities</a:t>
            </a:r>
            <a:r>
              <a:rPr lang="de-DE" altLang="en-US" dirty="0" smtClean="0">
                <a:latin typeface="Trebuchet MS" pitchFamily="34" charset="0"/>
              </a:rPr>
              <a:t>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"/>
            </a:pPr>
            <a:r>
              <a:rPr lang="de-DE" altLang="en-US" sz="2000" dirty="0" smtClean="0">
                <a:latin typeface="Trebuchet MS" pitchFamily="34" charset="0"/>
              </a:rPr>
              <a:t>Anti-</a:t>
            </a:r>
            <a:r>
              <a:rPr lang="de-DE" altLang="en-US" sz="2000" dirty="0" err="1" smtClean="0">
                <a:latin typeface="Trebuchet MS" pitchFamily="34" charset="0"/>
              </a:rPr>
              <a:t>discrimination</a:t>
            </a:r>
            <a:endParaRPr lang="de-DE" altLang="en-US" sz="2000" dirty="0" smtClean="0">
              <a:latin typeface="Trebuchet MS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"/>
            </a:pPr>
            <a:r>
              <a:rPr lang="de-DE" altLang="en-US" sz="2000" dirty="0" smtClean="0">
                <a:latin typeface="Trebuchet MS" pitchFamily="34" charset="0"/>
              </a:rPr>
              <a:t>Education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"/>
            </a:pPr>
            <a:r>
              <a:rPr lang="de-DE" altLang="en-US" sz="2000" dirty="0" smtClean="0">
                <a:latin typeface="Trebuchet MS" pitchFamily="34" charset="0"/>
              </a:rPr>
              <a:t>Language </a:t>
            </a:r>
            <a:r>
              <a:rPr lang="de-DE" altLang="en-US" sz="2000" dirty="0" err="1" smtClean="0">
                <a:latin typeface="Trebuchet MS" pitchFamily="34" charset="0"/>
              </a:rPr>
              <a:t>acquisition</a:t>
            </a:r>
            <a:r>
              <a:rPr lang="de-DE" altLang="en-US" sz="2000" dirty="0" smtClean="0">
                <a:latin typeface="Trebuchet MS" pitchFamily="34" charset="0"/>
              </a:rPr>
              <a:t>…</a:t>
            </a:r>
            <a:endParaRPr lang="de-DE" altLang="en-US" sz="2000" dirty="0" smtClean="0">
              <a:latin typeface="Trebuchet MS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altLang="en-US" dirty="0" err="1" smtClean="0">
                <a:latin typeface="Trebuchet MS" pitchFamily="34" charset="0"/>
              </a:rPr>
              <a:t>external</a:t>
            </a:r>
            <a:r>
              <a:rPr lang="de-DE" altLang="en-US" dirty="0" smtClean="0">
                <a:latin typeface="Trebuchet MS" pitchFamily="34" charset="0"/>
              </a:rPr>
              <a:t> </a:t>
            </a:r>
            <a:r>
              <a:rPr lang="de-DE" altLang="en-US" dirty="0" err="1" smtClean="0">
                <a:latin typeface="Trebuchet MS" pitchFamily="34" charset="0"/>
              </a:rPr>
              <a:t>influencing</a:t>
            </a:r>
            <a:r>
              <a:rPr lang="de-DE" altLang="en-US" dirty="0" smtClean="0">
                <a:latin typeface="Trebuchet MS" pitchFamily="34" charset="0"/>
              </a:rPr>
              <a:t> </a:t>
            </a:r>
            <a:r>
              <a:rPr lang="de-DE" altLang="en-US" dirty="0" err="1" smtClean="0">
                <a:latin typeface="Trebuchet MS" pitchFamily="34" charset="0"/>
              </a:rPr>
              <a:t>factors</a:t>
            </a:r>
            <a:r>
              <a:rPr lang="de-DE" altLang="en-US" dirty="0" smtClean="0">
                <a:latin typeface="Trebuchet MS" pitchFamily="34" charset="0"/>
              </a:rPr>
              <a:t>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"/>
            </a:pPr>
            <a:r>
              <a:rPr lang="de-DE" altLang="en-US" sz="2000" dirty="0" err="1" smtClean="0">
                <a:latin typeface="Trebuchet MS" pitchFamily="34" charset="0"/>
              </a:rPr>
              <a:t>Demographic</a:t>
            </a:r>
            <a:r>
              <a:rPr lang="de-DE" altLang="en-US" sz="2000" dirty="0" smtClean="0">
                <a:latin typeface="Trebuchet MS" pitchFamily="34" charset="0"/>
              </a:rPr>
              <a:t> </a:t>
            </a:r>
            <a:r>
              <a:rPr lang="de-DE" altLang="en-US" sz="2000" dirty="0" err="1" smtClean="0">
                <a:latin typeface="Trebuchet MS" pitchFamily="34" charset="0"/>
              </a:rPr>
              <a:t>change</a:t>
            </a:r>
            <a:endParaRPr lang="de-DE" altLang="en-US" sz="2000" dirty="0" smtClean="0">
              <a:latin typeface="Trebuchet MS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"/>
            </a:pPr>
            <a:r>
              <a:rPr lang="de-DE" altLang="en-US" sz="2000" dirty="0" err="1" smtClean="0">
                <a:latin typeface="Trebuchet MS" pitchFamily="34" charset="0"/>
              </a:rPr>
              <a:t>Economic</a:t>
            </a:r>
            <a:r>
              <a:rPr lang="de-DE" altLang="en-US" sz="2000" dirty="0" smtClean="0">
                <a:latin typeface="Trebuchet MS" pitchFamily="34" charset="0"/>
              </a:rPr>
              <a:t> </a:t>
            </a:r>
            <a:r>
              <a:rPr lang="de-DE" altLang="en-US" sz="2000" dirty="0" err="1" smtClean="0">
                <a:latin typeface="Trebuchet MS" pitchFamily="34" charset="0"/>
              </a:rPr>
              <a:t>situation</a:t>
            </a:r>
            <a:endParaRPr lang="de-DE" altLang="en-US" sz="2000" dirty="0" smtClean="0">
              <a:latin typeface="Trebuchet MS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"/>
            </a:pPr>
            <a:r>
              <a:rPr lang="de-DE" altLang="en-US" sz="2000" dirty="0" smtClean="0">
                <a:latin typeface="Trebuchet MS" pitchFamily="34" charset="0"/>
              </a:rPr>
              <a:t>National/EU </a:t>
            </a:r>
            <a:r>
              <a:rPr lang="de-DE" altLang="en-US" sz="2000" dirty="0" err="1" smtClean="0">
                <a:latin typeface="Trebuchet MS" pitchFamily="34" charset="0"/>
              </a:rPr>
              <a:t>developments</a:t>
            </a:r>
            <a:endParaRPr lang="de-DE" altLang="en-US" sz="2000" dirty="0">
              <a:latin typeface="Trebuchet MS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3600" y="990600"/>
            <a:ext cx="6705600" cy="457200"/>
          </a:xfrm>
        </p:spPr>
        <p:txBody>
          <a:bodyPr/>
          <a:lstStyle/>
          <a:p>
            <a:r>
              <a:rPr lang="en-GB" b="1" dirty="0" smtClean="0"/>
              <a:t>Trends and debates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1483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7624" y="1988840"/>
            <a:ext cx="7620000" cy="486916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More information at: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hlinkClick r:id="rId3"/>
              </a:rPr>
              <a:t>www.integratingcities.eu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hlinkClick r:id="rId4"/>
              </a:rPr>
              <a:t>www.eurocities.eu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hlinkClick r:id="rId5"/>
              </a:rPr>
              <a:t>Ana.feder@eurocities.eu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978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"/>
          <p:cNvSpPr>
            <a:spLocks noGrp="1"/>
          </p:cNvSpPr>
          <p:nvPr>
            <p:ph idx="1"/>
          </p:nvPr>
        </p:nvSpPr>
        <p:spPr>
          <a:xfrm>
            <a:off x="1187450" y="1988840"/>
            <a:ext cx="7620000" cy="3528392"/>
          </a:xfrm>
        </p:spPr>
        <p:txBody>
          <a:bodyPr/>
          <a:lstStyle/>
          <a:p>
            <a:r>
              <a:rPr lang="en-US" altLang="en-US" dirty="0" smtClean="0"/>
              <a:t>About EUROCITIES</a:t>
            </a:r>
          </a:p>
          <a:p>
            <a:pPr lvl="1"/>
            <a:r>
              <a:rPr lang="en-US" altLang="en-US" dirty="0" smtClean="0"/>
              <a:t>Integrating </a:t>
            </a:r>
            <a:r>
              <a:rPr lang="en-US" altLang="en-US" dirty="0" smtClean="0"/>
              <a:t>Cities process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Examples</a:t>
            </a:r>
          </a:p>
          <a:p>
            <a:endParaRPr lang="en-US" altLang="en-US" dirty="0"/>
          </a:p>
          <a:p>
            <a:r>
              <a:rPr lang="en-US" altLang="en-US" dirty="0" smtClean="0"/>
              <a:t>Current debates</a:t>
            </a:r>
            <a:endParaRPr lang="en-US" alt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140968"/>
            <a:ext cx="2304256" cy="12493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About EUROCITIES</a:t>
            </a:r>
            <a:endParaRPr lang="en-GB" b="1" dirty="0"/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2987675" y="1700213"/>
            <a:ext cx="5903913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588" indent="-1588" eaLnBrk="1" hangingPunct="1">
              <a:lnSpc>
                <a:spcPct val="110000"/>
              </a:lnSpc>
              <a:buFontTx/>
              <a:buNone/>
            </a:pPr>
            <a:r>
              <a:rPr lang="fr-BE" altLang="en-US" sz="3200" kern="0" dirty="0" smtClean="0"/>
              <a:t>	</a:t>
            </a:r>
            <a:r>
              <a:rPr lang="fr-BE" altLang="en-US" sz="2400" kern="0" dirty="0" err="1" smtClean="0"/>
              <a:t>Founded</a:t>
            </a:r>
            <a:r>
              <a:rPr lang="fr-BE" altLang="en-US" sz="2400" kern="0" dirty="0" smtClean="0"/>
              <a:t> in 1986, r</a:t>
            </a:r>
            <a:r>
              <a:rPr lang="en-US" altLang="en-US" sz="2400" kern="0" dirty="0" err="1" smtClean="0"/>
              <a:t>epresenting</a:t>
            </a:r>
            <a:r>
              <a:rPr lang="en-US" altLang="en-US" sz="2400" kern="0" dirty="0" smtClean="0"/>
              <a:t> cities of over 250,000 inhabitants</a:t>
            </a:r>
          </a:p>
          <a:p>
            <a:pPr marL="1588" indent="-1588" eaLnBrk="1" hangingPunct="1">
              <a:lnSpc>
                <a:spcPct val="110000"/>
              </a:lnSpc>
              <a:buFontTx/>
              <a:buNone/>
            </a:pPr>
            <a:endParaRPr lang="en-US" altLang="en-US" sz="2400" kern="0" dirty="0" smtClean="0"/>
          </a:p>
          <a:p>
            <a:pPr marL="1588" indent="-1588" eaLnBrk="1" hangingPunct="1">
              <a:lnSpc>
                <a:spcPct val="110000"/>
              </a:lnSpc>
              <a:buFontTx/>
              <a:buNone/>
            </a:pPr>
            <a:r>
              <a:rPr lang="fr-BE" altLang="en-US" sz="2400" kern="0" dirty="0" smtClean="0"/>
              <a:t>Over 130 full </a:t>
            </a:r>
            <a:r>
              <a:rPr lang="fr-BE" altLang="en-US" sz="2400" kern="0" dirty="0" err="1" smtClean="0"/>
              <a:t>members</a:t>
            </a:r>
            <a:r>
              <a:rPr lang="fr-BE" altLang="en-US" sz="2400" kern="0" dirty="0" smtClean="0"/>
              <a:t> in 35 countries, </a:t>
            </a:r>
            <a:r>
              <a:rPr lang="fr-BE" altLang="en-US" sz="2400" kern="0" dirty="0" err="1" smtClean="0"/>
              <a:t>representing</a:t>
            </a:r>
            <a:r>
              <a:rPr lang="fr-BE" altLang="en-US" sz="2400" kern="0" dirty="0" smtClean="0"/>
              <a:t> 130m </a:t>
            </a:r>
            <a:r>
              <a:rPr lang="fr-BE" altLang="en-US" sz="2400" kern="0" dirty="0" err="1" smtClean="0"/>
              <a:t>citizens</a:t>
            </a:r>
            <a:endParaRPr lang="fr-BE" altLang="en-US" sz="2400" kern="0" dirty="0" smtClean="0"/>
          </a:p>
          <a:p>
            <a:pPr marL="1588" indent="-1588" eaLnBrk="1" hangingPunct="1">
              <a:lnSpc>
                <a:spcPct val="110000"/>
              </a:lnSpc>
              <a:buFontTx/>
              <a:buNone/>
            </a:pPr>
            <a:endParaRPr lang="fr-BE" altLang="en-US" sz="2400" kern="0" dirty="0" smtClean="0"/>
          </a:p>
          <a:p>
            <a:pPr marL="1588" indent="-1588" eaLnBrk="1" hangingPunct="1">
              <a:lnSpc>
                <a:spcPct val="110000"/>
              </a:lnSpc>
              <a:buFontTx/>
              <a:buNone/>
            </a:pPr>
            <a:r>
              <a:rPr lang="en-GB" altLang="en-US" sz="2400" kern="0" dirty="0" smtClean="0"/>
              <a:t>Working on urban priorities across sectors</a:t>
            </a:r>
          </a:p>
          <a:p>
            <a:pPr marL="1588" indent="-1588" eaLnBrk="1" hangingPunct="1">
              <a:lnSpc>
                <a:spcPct val="110000"/>
              </a:lnSpc>
              <a:buFontTx/>
              <a:buNone/>
            </a:pPr>
            <a:endParaRPr lang="en-US" altLang="en-US" sz="2400" kern="0" dirty="0" smtClean="0"/>
          </a:p>
          <a:p>
            <a:pPr marL="1588" indent="-1588" eaLnBrk="1" hangingPunct="1">
              <a:lnSpc>
                <a:spcPct val="110000"/>
              </a:lnSpc>
              <a:buFontTx/>
              <a:buNone/>
            </a:pPr>
            <a:r>
              <a:rPr lang="en-US" altLang="en-US" sz="2400" kern="0" dirty="0" smtClean="0"/>
              <a:t>6 thematic fora, +40 working groups</a:t>
            </a:r>
          </a:p>
        </p:txBody>
      </p:sp>
      <p:pic>
        <p:nvPicPr>
          <p:cNvPr id="5" name="Picture 9" descr="Dortmund_cityscape_TV tower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627188"/>
            <a:ext cx="1871662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Bratislava_liv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" r="-2693"/>
          <a:stretch>
            <a:fillRect/>
          </a:stretch>
        </p:blipFill>
        <p:spPr bwMode="auto">
          <a:xfrm>
            <a:off x="849313" y="2959100"/>
            <a:ext cx="19431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ghent_architecture_by night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848100"/>
            <a:ext cx="1916112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Copenhagen_cultures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221288"/>
            <a:ext cx="1916112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674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451"/>
            <a:ext cx="6085288" cy="24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15616" y="2060848"/>
            <a:ext cx="7056784" cy="428920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68664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7624" y="1772816"/>
            <a:ext cx="7620000" cy="5085184"/>
          </a:xfrm>
        </p:spPr>
        <p:txBody>
          <a:bodyPr numCol="3"/>
          <a:lstStyle/>
          <a:p>
            <a:pPr marL="0" indent="0">
              <a:buNone/>
            </a:pPr>
            <a:r>
              <a:rPr lang="en-GB" sz="2400" dirty="0" smtClean="0"/>
              <a:t>Amsterdam</a:t>
            </a:r>
          </a:p>
          <a:p>
            <a:pPr marL="0" indent="0">
              <a:buNone/>
            </a:pPr>
            <a:r>
              <a:rPr lang="en-GB" sz="2400" dirty="0" smtClean="0"/>
              <a:t>Athens</a:t>
            </a:r>
          </a:p>
          <a:p>
            <a:pPr marL="0" indent="0">
              <a:buNone/>
            </a:pPr>
            <a:r>
              <a:rPr lang="en-GB" sz="2400" dirty="0" smtClean="0"/>
              <a:t>Barcelona</a:t>
            </a:r>
          </a:p>
          <a:p>
            <a:pPr marL="0" indent="0">
              <a:buNone/>
            </a:pPr>
            <a:r>
              <a:rPr lang="en-GB" sz="2400" dirty="0" smtClean="0"/>
              <a:t>Belfast</a:t>
            </a:r>
          </a:p>
          <a:p>
            <a:pPr marL="0" indent="0">
              <a:buNone/>
            </a:pPr>
            <a:r>
              <a:rPr lang="en-GB" sz="2400" dirty="0" smtClean="0"/>
              <a:t>Berlin</a:t>
            </a:r>
          </a:p>
          <a:p>
            <a:pPr marL="0" indent="0">
              <a:buNone/>
            </a:pPr>
            <a:r>
              <a:rPr lang="en-GB" sz="2400" dirty="0" smtClean="0"/>
              <a:t>Brussels</a:t>
            </a:r>
          </a:p>
          <a:p>
            <a:pPr marL="0" indent="0">
              <a:buNone/>
            </a:pPr>
            <a:r>
              <a:rPr lang="en-GB" sz="2400" dirty="0" smtClean="0"/>
              <a:t>Copenhagen</a:t>
            </a:r>
          </a:p>
          <a:p>
            <a:pPr marL="0" indent="0">
              <a:buNone/>
            </a:pPr>
            <a:r>
              <a:rPr lang="en-GB" sz="2400" dirty="0" smtClean="0"/>
              <a:t>Dublin</a:t>
            </a:r>
          </a:p>
          <a:p>
            <a:pPr marL="0" indent="0">
              <a:buNone/>
            </a:pPr>
            <a:r>
              <a:rPr lang="en-GB" sz="2400" dirty="0" smtClean="0"/>
              <a:t>Genoa</a:t>
            </a:r>
          </a:p>
          <a:p>
            <a:pPr marL="0" indent="0">
              <a:buNone/>
            </a:pPr>
            <a:r>
              <a:rPr lang="en-GB" sz="2400" dirty="0" smtClean="0"/>
              <a:t>Ghent</a:t>
            </a:r>
          </a:p>
          <a:p>
            <a:pPr marL="0" indent="0">
              <a:buNone/>
            </a:pPr>
            <a:r>
              <a:rPr lang="en-GB" sz="2400" dirty="0" smtClean="0"/>
              <a:t>Helsinki</a:t>
            </a:r>
          </a:p>
          <a:p>
            <a:pPr marL="0" indent="0">
              <a:buNone/>
            </a:pPr>
            <a:r>
              <a:rPr lang="en-GB" sz="2400" dirty="0" smtClean="0"/>
              <a:t>Leipzig</a:t>
            </a:r>
          </a:p>
          <a:p>
            <a:pPr marL="0" indent="0">
              <a:buNone/>
            </a:pPr>
            <a:r>
              <a:rPr lang="en-GB" sz="2400" dirty="0" smtClean="0"/>
              <a:t>Lisbon</a:t>
            </a:r>
          </a:p>
          <a:p>
            <a:pPr marL="0" indent="0">
              <a:buNone/>
            </a:pPr>
            <a:r>
              <a:rPr lang="en-GB" sz="2400" dirty="0" smtClean="0"/>
              <a:t>London</a:t>
            </a:r>
          </a:p>
          <a:p>
            <a:pPr marL="0" indent="0">
              <a:buNone/>
            </a:pPr>
            <a:r>
              <a:rPr lang="en-GB" sz="2400" dirty="0" smtClean="0"/>
              <a:t>Madrid</a:t>
            </a:r>
          </a:p>
          <a:p>
            <a:pPr marL="0" indent="0">
              <a:buNone/>
            </a:pPr>
            <a:r>
              <a:rPr lang="en-GB" sz="2400" dirty="0" smtClean="0"/>
              <a:t>Malmö</a:t>
            </a:r>
          </a:p>
          <a:p>
            <a:pPr marL="0" indent="0">
              <a:buNone/>
            </a:pPr>
            <a:r>
              <a:rPr lang="en-GB" sz="2400" dirty="0" smtClean="0"/>
              <a:t>Manchester</a:t>
            </a:r>
          </a:p>
          <a:p>
            <a:pPr marL="0" indent="0">
              <a:buNone/>
            </a:pPr>
            <a:r>
              <a:rPr lang="en-GB" sz="2400" dirty="0" smtClean="0"/>
              <a:t>Montpellier</a:t>
            </a:r>
          </a:p>
          <a:p>
            <a:pPr marL="0" indent="0">
              <a:buNone/>
            </a:pPr>
            <a:r>
              <a:rPr lang="en-GB" sz="2400" dirty="0" smtClean="0"/>
              <a:t>Milan</a:t>
            </a:r>
          </a:p>
          <a:p>
            <a:pPr marL="0" indent="0">
              <a:buNone/>
            </a:pPr>
            <a:r>
              <a:rPr lang="en-GB" sz="2400" dirty="0" smtClean="0"/>
              <a:t>Munich</a:t>
            </a:r>
          </a:p>
          <a:p>
            <a:pPr marL="0" indent="0">
              <a:buNone/>
            </a:pPr>
            <a:r>
              <a:rPr lang="en-GB" sz="2400" dirty="0" smtClean="0"/>
              <a:t>Nantes</a:t>
            </a:r>
          </a:p>
          <a:p>
            <a:pPr marL="0" indent="0">
              <a:buNone/>
            </a:pPr>
            <a:r>
              <a:rPr lang="en-GB" sz="2400" dirty="0" smtClean="0"/>
              <a:t>Oulu</a:t>
            </a:r>
          </a:p>
          <a:p>
            <a:pPr marL="0" indent="0">
              <a:buNone/>
            </a:pPr>
            <a:r>
              <a:rPr lang="en-GB" sz="2400" dirty="0" smtClean="0"/>
              <a:t>Oslo</a:t>
            </a:r>
          </a:p>
          <a:p>
            <a:pPr marL="0" indent="0">
              <a:buNone/>
            </a:pPr>
            <a:r>
              <a:rPr lang="en-GB" sz="2400" dirty="0" smtClean="0"/>
              <a:t>Paris</a:t>
            </a:r>
          </a:p>
          <a:p>
            <a:pPr marL="0" indent="0">
              <a:buNone/>
            </a:pPr>
            <a:r>
              <a:rPr lang="en-GB" sz="2400" dirty="0" smtClean="0"/>
              <a:t>Rennes</a:t>
            </a:r>
          </a:p>
          <a:p>
            <a:pPr marL="0" indent="0">
              <a:buNone/>
            </a:pPr>
            <a:r>
              <a:rPr lang="en-GB" sz="2400" dirty="0" smtClean="0"/>
              <a:t>Riga</a:t>
            </a:r>
          </a:p>
          <a:p>
            <a:pPr marL="0" indent="0">
              <a:buNone/>
            </a:pPr>
            <a:r>
              <a:rPr lang="en-GB" sz="2400" dirty="0" smtClean="0"/>
              <a:t>Rome</a:t>
            </a:r>
          </a:p>
          <a:p>
            <a:pPr marL="0" indent="0">
              <a:buNone/>
            </a:pPr>
            <a:r>
              <a:rPr lang="en-GB" sz="2400" dirty="0" smtClean="0"/>
              <a:t>Rotterdam</a:t>
            </a:r>
          </a:p>
          <a:p>
            <a:pPr marL="0" indent="0">
              <a:buNone/>
            </a:pPr>
            <a:r>
              <a:rPr lang="en-GB" sz="2400" dirty="0" smtClean="0"/>
              <a:t>Stockholm</a:t>
            </a:r>
          </a:p>
          <a:p>
            <a:pPr marL="0" indent="0">
              <a:buNone/>
            </a:pPr>
            <a:r>
              <a:rPr lang="en-GB" sz="2400" dirty="0" smtClean="0"/>
              <a:t>Tampere</a:t>
            </a:r>
          </a:p>
          <a:p>
            <a:pPr marL="0" indent="0">
              <a:buNone/>
            </a:pPr>
            <a:r>
              <a:rPr lang="en-GB" sz="2400" dirty="0" smtClean="0"/>
              <a:t>The Hague</a:t>
            </a:r>
          </a:p>
          <a:p>
            <a:pPr marL="0" indent="0">
              <a:buNone/>
            </a:pPr>
            <a:r>
              <a:rPr lang="en-GB" sz="2400" dirty="0" smtClean="0"/>
              <a:t>Toulouse</a:t>
            </a:r>
          </a:p>
          <a:p>
            <a:pPr marL="0" indent="0">
              <a:buNone/>
            </a:pPr>
            <a:r>
              <a:rPr lang="en-GB" sz="2400" dirty="0" smtClean="0"/>
              <a:t>Utrecht</a:t>
            </a: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33 signatory cities +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04276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87624" y="1052736"/>
            <a:ext cx="762000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  <a:lvl2pPr marL="741363" indent="-28416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600"/>
              </a:spcBef>
              <a:buFont typeface="Wingdings" pitchFamily="2" charset="2"/>
              <a:buChar char=""/>
            </a:pPr>
            <a:r>
              <a:rPr lang="fr-BE" altLang="en-US" dirty="0">
                <a:latin typeface="Trebuchet MS" pitchFamily="34" charset="0"/>
              </a:rPr>
              <a:t>4 areas of city </a:t>
            </a:r>
            <a:r>
              <a:rPr lang="fr-BE" altLang="en-US" dirty="0" err="1">
                <a:latin typeface="Trebuchet MS" pitchFamily="34" charset="0"/>
              </a:rPr>
              <a:t>government</a:t>
            </a:r>
            <a:r>
              <a:rPr lang="fr-BE" altLang="en-US" dirty="0">
                <a:latin typeface="Trebuchet MS" pitchFamily="34" charset="0"/>
              </a:rPr>
              <a:t> </a:t>
            </a:r>
            <a:r>
              <a:rPr lang="fr-BE" altLang="en-US" dirty="0" err="1">
                <a:latin typeface="Trebuchet MS" pitchFamily="34" charset="0"/>
              </a:rPr>
              <a:t>responsibility</a:t>
            </a:r>
            <a:r>
              <a:rPr lang="fr-BE" altLang="en-US" dirty="0">
                <a:latin typeface="Trebuchet MS" pitchFamily="34" charset="0"/>
              </a:rPr>
              <a:t>: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"/>
            </a:pPr>
            <a:r>
              <a:rPr lang="fr-BE" altLang="en-US" b="1" i="1" dirty="0" err="1">
                <a:latin typeface="Trebuchet MS" pitchFamily="34" charset="0"/>
              </a:rPr>
              <a:t>Cities</a:t>
            </a:r>
            <a:r>
              <a:rPr lang="fr-BE" altLang="en-US" b="1" i="1" dirty="0">
                <a:latin typeface="Trebuchet MS" pitchFamily="34" charset="0"/>
              </a:rPr>
              <a:t> as </a:t>
            </a:r>
            <a:r>
              <a:rPr lang="fr-BE" altLang="en-US" b="1" i="1" dirty="0" err="1">
                <a:latin typeface="Trebuchet MS" pitchFamily="34" charset="0"/>
              </a:rPr>
              <a:t>policy-makers</a:t>
            </a:r>
            <a:endParaRPr lang="fr-BE" altLang="en-US" b="1" i="1" dirty="0">
              <a:latin typeface="Trebuchet MS" pitchFamily="34" charset="0"/>
            </a:endParaRPr>
          </a:p>
          <a:p>
            <a:pPr lvl="1">
              <a:spcBef>
                <a:spcPts val="600"/>
              </a:spcBef>
              <a:buFont typeface="Wingdings" pitchFamily="2" charset="2"/>
              <a:buChar char=""/>
            </a:pPr>
            <a:r>
              <a:rPr lang="fr-BE" altLang="en-US" b="1" i="1" dirty="0" err="1">
                <a:latin typeface="Trebuchet MS" pitchFamily="34" charset="0"/>
              </a:rPr>
              <a:t>Cities</a:t>
            </a:r>
            <a:r>
              <a:rPr lang="fr-BE" altLang="en-US" b="1" i="1" dirty="0">
                <a:latin typeface="Trebuchet MS" pitchFamily="34" charset="0"/>
              </a:rPr>
              <a:t> as service providers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"/>
            </a:pPr>
            <a:r>
              <a:rPr lang="fr-BE" altLang="en-US" b="1" i="1" dirty="0" err="1">
                <a:latin typeface="Trebuchet MS" pitchFamily="34" charset="0"/>
              </a:rPr>
              <a:t>Cities</a:t>
            </a:r>
            <a:r>
              <a:rPr lang="fr-BE" altLang="en-US" b="1" i="1" dirty="0">
                <a:latin typeface="Trebuchet MS" pitchFamily="34" charset="0"/>
              </a:rPr>
              <a:t> as </a:t>
            </a:r>
            <a:r>
              <a:rPr lang="fr-BE" altLang="en-US" b="1" i="1" dirty="0" err="1">
                <a:latin typeface="Trebuchet MS" pitchFamily="34" charset="0"/>
              </a:rPr>
              <a:t>employers</a:t>
            </a:r>
            <a:endParaRPr lang="fr-BE" altLang="en-US" b="1" i="1" dirty="0">
              <a:latin typeface="Trebuchet MS" pitchFamily="34" charset="0"/>
            </a:endParaRPr>
          </a:p>
          <a:p>
            <a:pPr lvl="1">
              <a:spcBef>
                <a:spcPts val="600"/>
              </a:spcBef>
              <a:buFont typeface="Wingdings" pitchFamily="2" charset="2"/>
              <a:buChar char=""/>
            </a:pPr>
            <a:r>
              <a:rPr lang="fr-BE" altLang="en-US" b="1" i="1" dirty="0" err="1">
                <a:latin typeface="Trebuchet MS" pitchFamily="34" charset="0"/>
              </a:rPr>
              <a:t>Cities</a:t>
            </a:r>
            <a:r>
              <a:rPr lang="fr-BE" altLang="en-US" b="1" i="1" dirty="0">
                <a:latin typeface="Trebuchet MS" pitchFamily="34" charset="0"/>
              </a:rPr>
              <a:t> as </a:t>
            </a:r>
            <a:r>
              <a:rPr lang="fr-BE" altLang="en-US" b="1" i="1" dirty="0" err="1">
                <a:latin typeface="Trebuchet MS" pitchFamily="34" charset="0"/>
              </a:rPr>
              <a:t>buyers</a:t>
            </a:r>
            <a:r>
              <a:rPr lang="fr-BE" altLang="en-US" b="1" i="1" dirty="0">
                <a:latin typeface="Trebuchet MS" pitchFamily="34" charset="0"/>
              </a:rPr>
              <a:t> of </a:t>
            </a:r>
            <a:r>
              <a:rPr lang="fr-BE" altLang="en-US" b="1" i="1" dirty="0" err="1">
                <a:latin typeface="Trebuchet MS" pitchFamily="34" charset="0"/>
              </a:rPr>
              <a:t>goods</a:t>
            </a:r>
            <a:r>
              <a:rPr lang="fr-BE" altLang="en-US" b="1" i="1" dirty="0">
                <a:latin typeface="Trebuchet MS" pitchFamily="34" charset="0"/>
              </a:rPr>
              <a:t> and services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endParaRPr lang="fr-BE" altLang="en-US" dirty="0">
              <a:latin typeface="Trebuchet MS" pitchFamily="34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"/>
            </a:pPr>
            <a:r>
              <a:rPr lang="fr-BE" altLang="en-US" dirty="0">
                <a:latin typeface="Trebuchet MS" pitchFamily="34" charset="0"/>
              </a:rPr>
              <a:t>11 </a:t>
            </a:r>
            <a:r>
              <a:rPr lang="fr-BE" altLang="en-US" dirty="0" err="1">
                <a:latin typeface="Trebuchet MS" pitchFamily="34" charset="0"/>
              </a:rPr>
              <a:t>commitments</a:t>
            </a:r>
            <a:r>
              <a:rPr lang="fr-BE" altLang="en-US" dirty="0">
                <a:latin typeface="Trebuchet MS" pitchFamily="34" charset="0"/>
              </a:rPr>
              <a:t> on </a:t>
            </a:r>
            <a:r>
              <a:rPr lang="fr-BE" altLang="en-US" dirty="0" err="1">
                <a:latin typeface="Trebuchet MS" pitchFamily="34" charset="0"/>
              </a:rPr>
              <a:t>diversity</a:t>
            </a:r>
            <a:r>
              <a:rPr lang="fr-BE" altLang="en-US" dirty="0">
                <a:latin typeface="Trebuchet MS" pitchFamily="34" charset="0"/>
              </a:rPr>
              <a:t> and non-discrimination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endParaRPr lang="fr-BE" altLang="en-US" dirty="0">
              <a:latin typeface="Trebuchet MS" pitchFamily="34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"/>
            </a:pPr>
            <a:r>
              <a:rPr lang="fr-BE" altLang="en-US" dirty="0" err="1">
                <a:latin typeface="Trebuchet MS" pitchFamily="34" charset="0"/>
              </a:rPr>
              <a:t>Commitment</a:t>
            </a:r>
            <a:r>
              <a:rPr lang="fr-BE" altLang="en-US" dirty="0">
                <a:latin typeface="Trebuchet MS" pitchFamily="34" charset="0"/>
              </a:rPr>
              <a:t> to report </a:t>
            </a:r>
          </a:p>
          <a:p>
            <a:pPr>
              <a:spcBef>
                <a:spcPts val="600"/>
              </a:spcBef>
              <a:buFont typeface="Trebuchet MS" pitchFamily="34" charset="0"/>
              <a:buNone/>
            </a:pPr>
            <a:endParaRPr lang="fr-BE" alt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171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27050"/>
            <a:ext cx="6024562" cy="585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42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60051"/>
            <a:ext cx="6211838" cy="587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8344613" cy="457200"/>
          </a:xfrm>
        </p:spPr>
        <p:txBody>
          <a:bodyPr/>
          <a:lstStyle/>
          <a:p>
            <a:pPr algn="l"/>
            <a:r>
              <a:rPr lang="en-GB" b="1" dirty="0" smtClean="0"/>
              <a:t>Cities as policy-makers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30749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556792"/>
            <a:ext cx="5400600" cy="4392488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8344613" cy="457200"/>
          </a:xfrm>
        </p:spPr>
        <p:txBody>
          <a:bodyPr/>
          <a:lstStyle/>
          <a:p>
            <a:pPr algn="l"/>
            <a:r>
              <a:rPr lang="en-GB" b="1" dirty="0" smtClean="0"/>
              <a:t>Cities as service providers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1245253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973</TotalTime>
  <Words>174</Words>
  <Application>Microsoft Office PowerPoint</Application>
  <PresentationFormat>On-screen Show (4:3)</PresentationFormat>
  <Paragraphs>99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Can our cities survive 2.0? Migration and integration inthe European metropolis</vt:lpstr>
      <vt:lpstr>PowerPoint Presentation</vt:lpstr>
      <vt:lpstr>About EUROCITIES</vt:lpstr>
      <vt:lpstr>PowerPoint Presentation</vt:lpstr>
      <vt:lpstr>33 signatory cities +</vt:lpstr>
      <vt:lpstr>PowerPoint Presentation</vt:lpstr>
      <vt:lpstr>PowerPoint Presentation</vt:lpstr>
      <vt:lpstr>Cities as policy-makers</vt:lpstr>
      <vt:lpstr>Cities as service providers</vt:lpstr>
      <vt:lpstr>Cities as employers</vt:lpstr>
      <vt:lpstr>Cities as buyers of goods and service</vt:lpstr>
      <vt:lpstr>Trends and debates</vt:lpstr>
      <vt:lpstr>PowerPoint Presentation</vt:lpstr>
    </vt:vector>
  </TitlesOfParts>
  <Company>eurocities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s.mullins</dc:creator>
  <cp:lastModifiedBy>Ana Feder</cp:lastModifiedBy>
  <cp:revision>99</cp:revision>
  <cp:lastPrinted>2014-07-01T12:11:06Z</cp:lastPrinted>
  <dcterms:created xsi:type="dcterms:W3CDTF">2004-09-13T09:09:13Z</dcterms:created>
  <dcterms:modified xsi:type="dcterms:W3CDTF">2014-12-17T09:36:40Z</dcterms:modified>
</cp:coreProperties>
</file>